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4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4.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5.xml" ContentType="application/vnd.openxmlformats-officedocument.presentationml.notesSlid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2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56"/>
  </p:notesMasterIdLst>
  <p:handoutMasterIdLst>
    <p:handoutMasterId r:id="rId57"/>
  </p:handoutMasterIdLst>
  <p:sldIdLst>
    <p:sldId id="312" r:id="rId3"/>
    <p:sldId id="265" r:id="rId4"/>
    <p:sldId id="313" r:id="rId5"/>
    <p:sldId id="279" r:id="rId6"/>
    <p:sldId id="280" r:id="rId7"/>
    <p:sldId id="262" r:id="rId8"/>
    <p:sldId id="266" r:id="rId9"/>
    <p:sldId id="268" r:id="rId10"/>
    <p:sldId id="264" r:id="rId11"/>
    <p:sldId id="263" r:id="rId12"/>
    <p:sldId id="328" r:id="rId13"/>
    <p:sldId id="332" r:id="rId14"/>
    <p:sldId id="309" r:id="rId15"/>
    <p:sldId id="308" r:id="rId16"/>
    <p:sldId id="318" r:id="rId17"/>
    <p:sldId id="310" r:id="rId18"/>
    <p:sldId id="305" r:id="rId19"/>
    <p:sldId id="271" r:id="rId20"/>
    <p:sldId id="304" r:id="rId21"/>
    <p:sldId id="272" r:id="rId22"/>
    <p:sldId id="316" r:id="rId23"/>
    <p:sldId id="317" r:id="rId24"/>
    <p:sldId id="315" r:id="rId25"/>
    <p:sldId id="269" r:id="rId26"/>
    <p:sldId id="307" r:id="rId27"/>
    <p:sldId id="324" r:id="rId28"/>
    <p:sldId id="326" r:id="rId29"/>
    <p:sldId id="321" r:id="rId30"/>
    <p:sldId id="322" r:id="rId31"/>
    <p:sldId id="320" r:id="rId32"/>
    <p:sldId id="330" r:id="rId33"/>
    <p:sldId id="303"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4" r:id="rId47"/>
    <p:sldId id="293" r:id="rId48"/>
    <p:sldId id="295" r:id="rId49"/>
    <p:sldId id="296" r:id="rId50"/>
    <p:sldId id="297" r:id="rId51"/>
    <p:sldId id="298" r:id="rId52"/>
    <p:sldId id="299" r:id="rId53"/>
    <p:sldId id="300" r:id="rId54"/>
    <p:sldId id="301" r:id="rId55"/>
  </p:sldIdLst>
  <p:sldSz cx="9144000" cy="6858000" type="screen4x3"/>
  <p:notesSz cx="9931400" cy="67945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0">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6433" autoAdjust="0"/>
  </p:normalViewPr>
  <p:slideViewPr>
    <p:cSldViewPr>
      <p:cViewPr varScale="1">
        <p:scale>
          <a:sx n="123" d="100"/>
          <a:sy n="123" d="100"/>
        </p:scale>
        <p:origin x="1290" y="108"/>
      </p:cViewPr>
      <p:guideLst>
        <p:guide orient="horz" pos="2160"/>
        <p:guide pos="2880"/>
      </p:guideLst>
    </p:cSldViewPr>
  </p:slideViewPr>
  <p:outlineViewPr>
    <p:cViewPr>
      <p:scale>
        <a:sx n="33" d="100"/>
        <a:sy n="33" d="100"/>
      </p:scale>
      <p:origin x="0" y="-571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118" d="100"/>
          <a:sy n="118" d="100"/>
        </p:scale>
        <p:origin x="2028" y="114"/>
      </p:cViewPr>
      <p:guideLst>
        <p:guide orient="horz" pos="2140"/>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v-SE"/>
          </a:p>
        </p:txBody>
      </p:sp>
      <p:sp>
        <p:nvSpPr>
          <p:cNvPr id="3" name="Date Placeholder 2"/>
          <p:cNvSpPr>
            <a:spLocks noGrp="1"/>
          </p:cNvSpPr>
          <p:nvPr>
            <p:ph type="dt" sz="quarter" idx="1"/>
          </p:nvPr>
        </p:nvSpPr>
        <p:spPr>
          <a:xfrm>
            <a:off x="5626070" y="0"/>
            <a:ext cx="4303607" cy="339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F7AB4C-0F63-43DF-B7F6-1110988A6E78}" type="datetimeFigureOut">
              <a:rPr lang="sv-SE"/>
              <a:pPr>
                <a:defRPr/>
              </a:pPr>
              <a:t>2019-01-09</a:t>
            </a:fld>
            <a:endParaRPr lang="sv-SE"/>
          </a:p>
        </p:txBody>
      </p:sp>
      <p:sp>
        <p:nvSpPr>
          <p:cNvPr id="4" name="Footer Placeholder 3"/>
          <p:cNvSpPr>
            <a:spLocks noGrp="1"/>
          </p:cNvSpPr>
          <p:nvPr>
            <p:ph type="ftr" sz="quarter" idx="2"/>
          </p:nvPr>
        </p:nvSpPr>
        <p:spPr>
          <a:xfrm>
            <a:off x="0" y="6453203"/>
            <a:ext cx="4303607"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v-SE"/>
          </a:p>
        </p:txBody>
      </p:sp>
      <p:sp>
        <p:nvSpPr>
          <p:cNvPr id="5" name="Slide Number Placeholder 4"/>
          <p:cNvSpPr>
            <a:spLocks noGrp="1"/>
          </p:cNvSpPr>
          <p:nvPr>
            <p:ph type="sldNum" sz="quarter" idx="3"/>
          </p:nvPr>
        </p:nvSpPr>
        <p:spPr>
          <a:xfrm>
            <a:off x="5626070" y="6453203"/>
            <a:ext cx="4303607" cy="3397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368ACC4-5650-48F0-981F-69E9DBC4B8DD}" type="slidenum">
              <a:rPr lang="sv-SE"/>
              <a:pPr>
                <a:defRPr/>
              </a:pPr>
              <a:t>‹#›</a:t>
            </a:fld>
            <a:endParaRPr lang="sv-SE"/>
          </a:p>
        </p:txBody>
      </p:sp>
    </p:spTree>
    <p:extLst>
      <p:ext uri="{BB962C8B-B14F-4D97-AF65-F5344CB8AC3E}">
        <p14:creationId xmlns:p14="http://schemas.microsoft.com/office/powerpoint/2010/main" val="199560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626070" y="0"/>
            <a:ext cx="4303607" cy="339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DAD26F-74BF-4AE7-89F5-D349DD6933DB}" type="datetimeFigureOut">
              <a:rPr lang="sv-SE"/>
              <a:pPr>
                <a:defRPr/>
              </a:pPr>
              <a:t>2019-01-09</a:t>
            </a:fld>
            <a:endParaRPr lang="sv-SE"/>
          </a:p>
        </p:txBody>
      </p:sp>
      <p:sp>
        <p:nvSpPr>
          <p:cNvPr id="4" name="Slide Image Placeholder 3"/>
          <p:cNvSpPr>
            <a:spLocks noGrp="1" noRot="1" noChangeAspect="1"/>
          </p:cNvSpPr>
          <p:nvPr>
            <p:ph type="sldImg" idx="2"/>
          </p:nvPr>
        </p:nvSpPr>
        <p:spPr>
          <a:xfrm>
            <a:off x="3267075" y="509588"/>
            <a:ext cx="3397250" cy="254793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7" name="Slide Number Placeholder 6"/>
          <p:cNvSpPr>
            <a:spLocks noGrp="1"/>
          </p:cNvSpPr>
          <p:nvPr>
            <p:ph type="sldNum" sz="quarter" idx="5"/>
          </p:nvPr>
        </p:nvSpPr>
        <p:spPr>
          <a:xfrm>
            <a:off x="5626070" y="6453203"/>
            <a:ext cx="4303607" cy="3397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6437494-D6CD-43A4-A6C0-786826E1FC82}" type="slidenum">
              <a:rPr lang="sv-SE"/>
              <a:pPr>
                <a:defRPr/>
              </a:pPr>
              <a:t>‹#›</a:t>
            </a:fld>
            <a:endParaRPr lang="sv-SE"/>
          </a:p>
        </p:txBody>
      </p:sp>
      <p:sp>
        <p:nvSpPr>
          <p:cNvPr id="8" name="Rectangle 7"/>
          <p:cNvSpPr/>
          <p:nvPr/>
        </p:nvSpPr>
        <p:spPr>
          <a:xfrm>
            <a:off x="2482850" y="-1781984"/>
            <a:ext cx="4965700" cy="11449288"/>
          </a:xfrm>
          <a:prstGeom prst="rect">
            <a:avLst/>
          </a:prstGeom>
        </p:spPr>
        <p:txBody>
          <a:bodyPr>
            <a:spAutoFit/>
          </a:bodyPr>
          <a:lstStyle/>
          <a:p>
            <a:pPr fontAlgn="auto">
              <a:spcBef>
                <a:spcPts val="0"/>
              </a:spcBef>
              <a:spcAft>
                <a:spcPts val="0"/>
              </a:spcAft>
              <a:defRPr/>
            </a:pPr>
            <a:r>
              <a:rPr lang="en-US" dirty="0">
                <a:latin typeface="+mn-lt"/>
                <a:cs typeface="+mn-cs"/>
              </a:rPr>
              <a:t> </a:t>
            </a:r>
            <a:endParaRPr lang="sv-SE" dirty="0">
              <a:latin typeface="+mn-lt"/>
              <a:cs typeface="+mn-cs"/>
            </a:endParaRPr>
          </a:p>
          <a:p>
            <a:pPr fontAlgn="auto">
              <a:spcBef>
                <a:spcPts val="0"/>
              </a:spcBef>
              <a:spcAft>
                <a:spcPts val="0"/>
              </a:spcAft>
              <a:defRPr/>
            </a:pPr>
            <a:r>
              <a:rPr lang="en-US" dirty="0">
                <a:latin typeface="+mn-lt"/>
                <a:cs typeface="+mn-cs"/>
              </a:rPr>
              <a:t>* * * * * * * * * * * * * * * * * * * * * * * * * * *</a:t>
            </a:r>
            <a:br>
              <a:rPr lang="en-US" dirty="0">
                <a:latin typeface="+mn-lt"/>
                <a:cs typeface="+mn-cs"/>
              </a:rPr>
            </a:br>
            <a:r>
              <a:rPr lang="en-US" dirty="0">
                <a:latin typeface="+mn-lt"/>
                <a:cs typeface="+mn-cs"/>
              </a:rPr>
              <a:t>In this music </a:t>
            </a:r>
            <a:r>
              <a:rPr lang="en-US" dirty="0" err="1">
                <a:latin typeface="+mn-lt"/>
                <a:cs typeface="+mn-cs"/>
              </a:rPr>
              <a:t>clip,FREEDOM</a:t>
            </a:r>
            <a:r>
              <a:rPr lang="en-US" dirty="0">
                <a:latin typeface="+mn-lt"/>
                <a:cs typeface="+mn-cs"/>
              </a:rPr>
              <a:t> quotes are streamed throughout the clips. Here they are, in the order of appearance:</a:t>
            </a:r>
            <a:br>
              <a:rPr lang="en-US" dirty="0">
                <a:latin typeface="+mn-lt"/>
                <a:cs typeface="+mn-cs"/>
              </a:rPr>
            </a:br>
            <a:r>
              <a:rPr lang="en-US" dirty="0">
                <a:latin typeface="+mn-lt"/>
                <a:cs typeface="+mn-cs"/>
              </a:rPr>
              <a:t/>
            </a:r>
            <a:br>
              <a:rPr lang="en-US" dirty="0">
                <a:latin typeface="+mn-lt"/>
                <a:cs typeface="+mn-cs"/>
              </a:rPr>
            </a:br>
            <a:r>
              <a:rPr lang="en-US" dirty="0">
                <a:latin typeface="+mn-lt"/>
                <a:cs typeface="+mn-cs"/>
              </a:rPr>
              <a:t>1. "Those who desire to give up freedom in order to gain security will not have, nor do they deserve, either one."</a:t>
            </a:r>
            <a:br>
              <a:rPr lang="en-US" dirty="0">
                <a:latin typeface="+mn-lt"/>
                <a:cs typeface="+mn-cs"/>
              </a:rPr>
            </a:br>
            <a:r>
              <a:rPr lang="en-US" dirty="0">
                <a:latin typeface="+mn-lt"/>
                <a:cs typeface="+mn-cs"/>
              </a:rPr>
              <a:t>~Benjamin Franklin~</a:t>
            </a:r>
            <a:br>
              <a:rPr lang="en-US" dirty="0">
                <a:latin typeface="+mn-lt"/>
                <a:cs typeface="+mn-cs"/>
              </a:rPr>
            </a:br>
            <a:r>
              <a:rPr lang="en-US" dirty="0">
                <a:latin typeface="+mn-lt"/>
                <a:cs typeface="+mn-cs"/>
              </a:rPr>
              <a:t>One of the Founding Fathers of the U.S., American Statesman, Diplomat, Musician, Scientist, Philosopher, Printer, Writer &amp; Inventor</a:t>
            </a:r>
            <a:br>
              <a:rPr lang="en-US" dirty="0">
                <a:latin typeface="+mn-lt"/>
                <a:cs typeface="+mn-cs"/>
              </a:rPr>
            </a:br>
            <a:r>
              <a:rPr lang="en-US" dirty="0">
                <a:latin typeface="+mn-lt"/>
                <a:cs typeface="+mn-cs"/>
              </a:rPr>
              <a:t>(1706-1790)</a:t>
            </a:r>
            <a:br>
              <a:rPr lang="en-US" dirty="0">
                <a:latin typeface="+mn-lt"/>
                <a:cs typeface="+mn-cs"/>
              </a:rPr>
            </a:br>
            <a:r>
              <a:rPr lang="en-US" dirty="0">
                <a:latin typeface="+mn-lt"/>
                <a:cs typeface="+mn-cs"/>
              </a:rPr>
              <a:t/>
            </a:r>
            <a:br>
              <a:rPr lang="en-US" dirty="0">
                <a:latin typeface="+mn-lt"/>
                <a:cs typeface="+mn-cs"/>
              </a:rPr>
            </a:br>
            <a:r>
              <a:rPr lang="en-US" dirty="0">
                <a:latin typeface="+mn-lt"/>
                <a:cs typeface="+mn-cs"/>
              </a:rPr>
              <a:t>2. "Only our individual faith in freedom can keep us free."</a:t>
            </a:r>
            <a:br>
              <a:rPr lang="en-US" dirty="0">
                <a:latin typeface="+mn-lt"/>
                <a:cs typeface="+mn-cs"/>
              </a:rPr>
            </a:br>
            <a:r>
              <a:rPr lang="en-US" dirty="0">
                <a:latin typeface="+mn-lt"/>
                <a:cs typeface="+mn-cs"/>
              </a:rPr>
              <a:t>~Dwight David Eisenhower~</a:t>
            </a:r>
            <a:br>
              <a:rPr lang="en-US" dirty="0">
                <a:latin typeface="+mn-lt"/>
                <a:cs typeface="+mn-cs"/>
              </a:rPr>
            </a:br>
            <a:r>
              <a:rPr lang="en-US" dirty="0">
                <a:latin typeface="+mn-lt"/>
                <a:cs typeface="+mn-cs"/>
              </a:rPr>
              <a:t>American 34th President</a:t>
            </a:r>
            <a:br>
              <a:rPr lang="en-US" dirty="0">
                <a:latin typeface="+mn-lt"/>
                <a:cs typeface="+mn-cs"/>
              </a:rPr>
            </a:br>
            <a:r>
              <a:rPr lang="en-US" dirty="0">
                <a:latin typeface="+mn-lt"/>
                <a:cs typeface="+mn-cs"/>
              </a:rPr>
              <a:t>(1890-1969)</a:t>
            </a:r>
            <a:br>
              <a:rPr lang="en-US" dirty="0">
                <a:latin typeface="+mn-lt"/>
                <a:cs typeface="+mn-cs"/>
              </a:rPr>
            </a:br>
            <a:r>
              <a:rPr lang="en-US" dirty="0">
                <a:latin typeface="+mn-lt"/>
                <a:cs typeface="+mn-cs"/>
              </a:rPr>
              <a:t/>
            </a:r>
            <a:br>
              <a:rPr lang="en-US" dirty="0">
                <a:latin typeface="+mn-lt"/>
                <a:cs typeface="+mn-cs"/>
              </a:rPr>
            </a:br>
            <a:r>
              <a:rPr lang="en-US" dirty="0">
                <a:latin typeface="+mn-lt"/>
                <a:cs typeface="+mn-cs"/>
              </a:rPr>
              <a:t>3. "Everything that is really great and inspiring is created by the individual who can labor in freedom."</a:t>
            </a:r>
            <a:br>
              <a:rPr lang="en-US" dirty="0">
                <a:latin typeface="+mn-lt"/>
                <a:cs typeface="+mn-cs"/>
              </a:rPr>
            </a:br>
            <a:r>
              <a:rPr lang="en-US" dirty="0">
                <a:latin typeface="+mn-lt"/>
                <a:cs typeface="+mn-cs"/>
              </a:rPr>
              <a:t>~ Albert Einstein~</a:t>
            </a:r>
            <a:br>
              <a:rPr lang="en-US" dirty="0">
                <a:latin typeface="+mn-lt"/>
                <a:cs typeface="+mn-cs"/>
              </a:rPr>
            </a:br>
            <a:r>
              <a:rPr lang="en-US" dirty="0">
                <a:latin typeface="+mn-lt"/>
                <a:cs typeface="+mn-cs"/>
              </a:rPr>
              <a:t>German born American Physicist</a:t>
            </a:r>
            <a:br>
              <a:rPr lang="en-US" dirty="0">
                <a:latin typeface="+mn-lt"/>
                <a:cs typeface="+mn-cs"/>
              </a:rPr>
            </a:br>
            <a:r>
              <a:rPr lang="en-US" dirty="0">
                <a:latin typeface="+mn-lt"/>
                <a:cs typeface="+mn-cs"/>
              </a:rPr>
              <a:t>(1879-1955)</a:t>
            </a:r>
            <a:br>
              <a:rPr lang="en-US" dirty="0">
                <a:latin typeface="+mn-lt"/>
                <a:cs typeface="+mn-cs"/>
              </a:rPr>
            </a:br>
            <a:r>
              <a:rPr lang="en-US" dirty="0">
                <a:latin typeface="+mn-lt"/>
                <a:cs typeface="+mn-cs"/>
              </a:rPr>
              <a:t/>
            </a:r>
            <a:br>
              <a:rPr lang="en-US" dirty="0">
                <a:latin typeface="+mn-lt"/>
                <a:cs typeface="+mn-cs"/>
              </a:rPr>
            </a:br>
            <a:r>
              <a:rPr lang="en-US" dirty="0">
                <a:latin typeface="+mn-lt"/>
                <a:cs typeface="+mn-cs"/>
              </a:rPr>
              <a:t>4. "Life without liberty is like a body without spirit."</a:t>
            </a:r>
            <a:br>
              <a:rPr lang="en-US" dirty="0">
                <a:latin typeface="+mn-lt"/>
                <a:cs typeface="+mn-cs"/>
              </a:rPr>
            </a:br>
            <a:r>
              <a:rPr lang="en-US" dirty="0">
                <a:latin typeface="+mn-lt"/>
                <a:cs typeface="+mn-cs"/>
              </a:rPr>
              <a:t>~</a:t>
            </a:r>
            <a:r>
              <a:rPr lang="en-US" dirty="0" err="1">
                <a:latin typeface="+mn-lt"/>
                <a:cs typeface="+mn-cs"/>
              </a:rPr>
              <a:t>Kahlil</a:t>
            </a:r>
            <a:r>
              <a:rPr lang="en-US" dirty="0">
                <a:latin typeface="+mn-lt"/>
                <a:cs typeface="+mn-cs"/>
              </a:rPr>
              <a:t> Gibran~</a:t>
            </a:r>
            <a:br>
              <a:rPr lang="en-US" dirty="0">
                <a:latin typeface="+mn-lt"/>
                <a:cs typeface="+mn-cs"/>
              </a:rPr>
            </a:br>
            <a:r>
              <a:rPr lang="en-US" dirty="0">
                <a:latin typeface="+mn-lt"/>
                <a:cs typeface="+mn-cs"/>
              </a:rPr>
              <a:t>Lebanese born American Philosophical Essayist, Novelist &amp; Poet</a:t>
            </a:r>
            <a:br>
              <a:rPr lang="en-US" dirty="0">
                <a:latin typeface="+mn-lt"/>
                <a:cs typeface="+mn-cs"/>
              </a:rPr>
            </a:br>
            <a:r>
              <a:rPr lang="en-US" dirty="0">
                <a:latin typeface="+mn-lt"/>
                <a:cs typeface="+mn-cs"/>
              </a:rPr>
              <a:t>(1883-1931)</a:t>
            </a:r>
            <a:br>
              <a:rPr lang="en-US" dirty="0">
                <a:latin typeface="+mn-lt"/>
                <a:cs typeface="+mn-cs"/>
              </a:rPr>
            </a:br>
            <a:r>
              <a:rPr lang="en-US" dirty="0">
                <a:latin typeface="+mn-lt"/>
                <a:cs typeface="+mn-cs"/>
              </a:rPr>
              <a:t/>
            </a:r>
            <a:br>
              <a:rPr lang="en-US" dirty="0">
                <a:latin typeface="+mn-lt"/>
                <a:cs typeface="+mn-cs"/>
              </a:rPr>
            </a:br>
            <a:r>
              <a:rPr lang="en-US" dirty="0">
                <a:latin typeface="+mn-lt"/>
                <a:cs typeface="+mn-cs"/>
              </a:rPr>
              <a:t>5. "Liberty is the right to choose. </a:t>
            </a:r>
            <a:r>
              <a:rPr lang="sv-SE" dirty="0" err="1">
                <a:latin typeface="+mn-lt"/>
                <a:cs typeface="+mn-cs"/>
              </a:rPr>
              <a:t>Freedom</a:t>
            </a:r>
            <a:r>
              <a:rPr lang="sv-SE" dirty="0">
                <a:latin typeface="+mn-lt"/>
                <a:cs typeface="+mn-cs"/>
              </a:rPr>
              <a:t> is the </a:t>
            </a:r>
            <a:r>
              <a:rPr lang="sv-SE" dirty="0" err="1">
                <a:latin typeface="+mn-lt"/>
                <a:cs typeface="+mn-cs"/>
              </a:rPr>
              <a:t>result</a:t>
            </a:r>
            <a:r>
              <a:rPr lang="sv-SE" dirty="0">
                <a:latin typeface="+mn-lt"/>
                <a:cs typeface="+mn-cs"/>
              </a:rPr>
              <a:t> </a:t>
            </a:r>
            <a:r>
              <a:rPr lang="sv-SE" dirty="0" err="1">
                <a:latin typeface="+mn-lt"/>
                <a:cs typeface="+mn-cs"/>
              </a:rPr>
              <a:t>of</a:t>
            </a:r>
            <a:r>
              <a:rPr lang="sv-SE" dirty="0">
                <a:latin typeface="+mn-lt"/>
                <a:cs typeface="+mn-cs"/>
              </a:rPr>
              <a:t> the right choice."</a:t>
            </a:r>
            <a:br>
              <a:rPr lang="sv-SE" dirty="0">
                <a:latin typeface="+mn-lt"/>
                <a:cs typeface="+mn-cs"/>
              </a:rPr>
            </a:br>
            <a:r>
              <a:rPr lang="sv-SE" dirty="0">
                <a:latin typeface="+mn-lt"/>
                <a:cs typeface="+mn-cs"/>
              </a:rPr>
              <a:t>~Anonymous~</a:t>
            </a:r>
            <a:br>
              <a:rPr lang="sv-SE" dirty="0">
                <a:latin typeface="+mn-lt"/>
                <a:cs typeface="+mn-cs"/>
              </a:rPr>
            </a:br>
            <a:r>
              <a:rPr lang="sv-SE" dirty="0">
                <a:latin typeface="+mn-lt"/>
                <a:cs typeface="+mn-cs"/>
              </a:rPr>
              <a:t/>
            </a:r>
            <a:br>
              <a:rPr lang="sv-SE" dirty="0">
                <a:latin typeface="+mn-lt"/>
                <a:cs typeface="+mn-cs"/>
              </a:rPr>
            </a:br>
            <a:r>
              <a:rPr lang="sv-SE" dirty="0">
                <a:latin typeface="+mn-lt"/>
                <a:cs typeface="+mn-cs"/>
              </a:rPr>
              <a:t>´´´´´´´´´´´´´´´´´´´´´´´´´´´´´´´´´´´´´´´´­´´´´´´´´´´´´´´´´´´´´´´´´´´´´´´´´´´´´´´´´­</a:t>
            </a:r>
          </a:p>
          <a:p>
            <a:pPr fontAlgn="auto">
              <a:spcBef>
                <a:spcPts val="0"/>
              </a:spcBef>
              <a:spcAft>
                <a:spcPts val="0"/>
              </a:spcAft>
              <a:defRPr/>
            </a:pPr>
            <a:r>
              <a:rPr lang="sv-SE" dirty="0">
                <a:latin typeface="+mn-lt"/>
                <a:cs typeface="+mn-cs"/>
              </a:rPr>
              <a:t> </a:t>
            </a:r>
          </a:p>
        </p:txBody>
      </p:sp>
    </p:spTree>
    <p:extLst>
      <p:ext uri="{BB962C8B-B14F-4D97-AF65-F5344CB8AC3E}">
        <p14:creationId xmlns:p14="http://schemas.microsoft.com/office/powerpoint/2010/main" val="929911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lang="en-US" sz="3200" kern="1200">
        <a:solidFill>
          <a:schemeClr val="tx1"/>
        </a:solidFill>
        <a:latin typeface="+mn-lt"/>
        <a:ea typeface="+mn-ea"/>
        <a:cs typeface="+mn-cs"/>
      </a:defRPr>
    </a:lvl4pPr>
    <a:lvl5pPr marL="1828800" algn="l" rtl="0" fontAlgn="base">
      <a:spcBef>
        <a:spcPct val="30000"/>
      </a:spcBef>
      <a:spcAft>
        <a:spcPct val="0"/>
      </a:spcAft>
      <a:defRPr sz="3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Political_right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en.wikipedia.org/wiki/The_us_civil_war" TargetMode="External"/><Relationship Id="rId4" Type="http://schemas.openxmlformats.org/officeDocument/2006/relationships/hyperlink" Target="http://en.wikipedia.org/wiki/Egalitarianis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endParaRPr lang="sv-SE"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89472-3548-40EF-B42E-8899DDE70A1A}" type="slidenum">
              <a:rPr lang="sv-SE">
                <a:cs typeface="Arial" charset="0"/>
              </a:rPr>
              <a:pPr fontAlgn="base">
                <a:spcBef>
                  <a:spcPct val="0"/>
                </a:spcBef>
                <a:spcAft>
                  <a:spcPct val="0"/>
                </a:spcAft>
              </a:pPr>
              <a:t>1</a:t>
            </a:fld>
            <a:endParaRPr lang="sv-SE">
              <a:cs typeface="Arial" charset="0"/>
            </a:endParaRPr>
          </a:p>
        </p:txBody>
      </p:sp>
    </p:spTree>
    <p:extLst>
      <p:ext uri="{BB962C8B-B14F-4D97-AF65-F5344CB8AC3E}">
        <p14:creationId xmlns:p14="http://schemas.microsoft.com/office/powerpoint/2010/main" val="393674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67264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2855278" y="2541647"/>
            <a:ext cx="7945120" cy="1060068"/>
          </a:xfrm>
          <a:prstGeom prst="rect">
            <a:avLst/>
          </a:prstGeom>
          <a:noFill/>
          <a:ln>
            <a:miter lim="800000"/>
            <a:headEnd/>
            <a:tailEnd/>
          </a:ln>
        </p:spPr>
        <p:txBody>
          <a:bodyPr/>
          <a:lstStyle/>
          <a:p>
            <a:pPr>
              <a:spcBef>
                <a:spcPct val="0"/>
              </a:spcBef>
            </a:pPr>
            <a:endParaRPr lang="sv-SE"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67EB02-6C35-4B50-819B-0985DD0741AE}" type="slidenum">
              <a:rPr lang="sv-SE">
                <a:cs typeface="Arial" charset="0"/>
              </a:rPr>
              <a:pPr fontAlgn="base">
                <a:spcBef>
                  <a:spcPct val="0"/>
                </a:spcBef>
                <a:spcAft>
                  <a:spcPct val="0"/>
                </a:spcAft>
              </a:pPr>
              <a:t>11</a:t>
            </a:fld>
            <a:endParaRPr lang="sv-SE">
              <a:cs typeface="Arial" charset="0"/>
            </a:endParaRPr>
          </a:p>
        </p:txBody>
      </p:sp>
    </p:spTree>
    <p:extLst>
      <p:ext uri="{BB962C8B-B14F-4D97-AF65-F5344CB8AC3E}">
        <p14:creationId xmlns:p14="http://schemas.microsoft.com/office/powerpoint/2010/main" val="138270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0369550" y="257175"/>
            <a:ext cx="3397250" cy="2547938"/>
          </a:xfrm>
          <a:noFill/>
          <a:ln>
            <a:solidFill>
              <a:srgbClr val="000000"/>
            </a:solidFill>
            <a:miter lim="800000"/>
            <a:headEnd/>
            <a:tailEnd/>
          </a:ln>
        </p:spPr>
      </p:sp>
      <p:sp>
        <p:nvSpPr>
          <p:cNvPr id="2048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535FF-0798-4FAA-9559-D573215697BF}" type="slidenum">
              <a:rPr lang="sv-SE">
                <a:cs typeface="Arial" charset="0"/>
              </a:rPr>
              <a:pPr fontAlgn="base">
                <a:spcBef>
                  <a:spcPct val="0"/>
                </a:spcBef>
                <a:spcAft>
                  <a:spcPct val="0"/>
                </a:spcAft>
              </a:pPr>
              <a:t>12</a:t>
            </a:fld>
            <a:endParaRPr lang="sv-SE">
              <a:cs typeface="Arial" charset="0"/>
            </a:endParaRPr>
          </a:p>
        </p:txBody>
      </p:sp>
      <p:sp>
        <p:nvSpPr>
          <p:cNvPr id="20483"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smtClean="0"/>
              <a:t>This first number includes the illegal immigrants</a:t>
            </a:r>
          </a:p>
        </p:txBody>
      </p:sp>
    </p:spTree>
    <p:extLst>
      <p:ext uri="{BB962C8B-B14F-4D97-AF65-F5344CB8AC3E}">
        <p14:creationId xmlns:p14="http://schemas.microsoft.com/office/powerpoint/2010/main" val="217804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7396163" y="187325"/>
            <a:ext cx="3397250" cy="2547938"/>
          </a:xfrm>
          <a:noFill/>
          <a:ln>
            <a:solidFill>
              <a:srgbClr val="000000"/>
            </a:solidFill>
            <a:miter lim="800000"/>
            <a:headEnd/>
            <a:tailEnd/>
          </a:ln>
        </p:spPr>
      </p:sp>
      <p:sp>
        <p:nvSpPr>
          <p:cNvPr id="18434"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endParaRPr lang="sv-SE"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D55BB-1778-4E4F-81CE-0C57DC8E588B}" type="slidenum">
              <a:rPr lang="sv-SE">
                <a:cs typeface="Arial" charset="0"/>
              </a:rPr>
              <a:pPr fontAlgn="base">
                <a:spcBef>
                  <a:spcPct val="0"/>
                </a:spcBef>
                <a:spcAft>
                  <a:spcPct val="0"/>
                </a:spcAft>
              </a:pPr>
              <a:t>15</a:t>
            </a:fld>
            <a:endParaRPr lang="sv-SE">
              <a:cs typeface="Arial" charset="0"/>
            </a:endParaRPr>
          </a:p>
        </p:txBody>
      </p:sp>
    </p:spTree>
    <p:extLst>
      <p:ext uri="{BB962C8B-B14F-4D97-AF65-F5344CB8AC3E}">
        <p14:creationId xmlns:p14="http://schemas.microsoft.com/office/powerpoint/2010/main" val="1736250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3270250"/>
            <a:ext cx="7943850" cy="2674938"/>
          </a:xfrm>
          <a:prstGeom prst="rect">
            <a:avLst/>
          </a:prstGeom>
        </p:spPr>
        <p:txBody>
          <a:bodyPr/>
          <a:lstStyle/>
          <a:p>
            <a:r>
              <a:rPr lang="en-US" sz="1200" b="0" i="0" kern="1200" dirty="0" smtClean="0">
                <a:solidFill>
                  <a:schemeClr val="tx1"/>
                </a:solidFill>
                <a:effectLst/>
                <a:latin typeface="+mn-lt"/>
                <a:ea typeface="+mn-ea"/>
                <a:cs typeface="+mn-cs"/>
              </a:rPr>
              <a:t>Members of his tribe watched the historic launch, and Herrington honored his Native American heritage by carrying six eagle feathers, a braid of sweet grass, two arrowheads, and his nation's flag.  Sherman Alexi has written at least 7 books of poetry,</a:t>
            </a:r>
            <a:r>
              <a:rPr lang="en-US" sz="1200" b="0" i="0" kern="1200" baseline="0" dirty="0" smtClean="0">
                <a:solidFill>
                  <a:schemeClr val="tx1"/>
                </a:solidFill>
                <a:effectLst/>
                <a:latin typeface="+mn-lt"/>
                <a:ea typeface="+mn-ea"/>
                <a:cs typeface="+mn-cs"/>
              </a:rPr>
              <a:t> and some short stories as well as 2 novels.  </a:t>
            </a:r>
            <a:endParaRPr lang="sv-SE" dirty="0"/>
          </a:p>
        </p:txBody>
      </p:sp>
      <p:sp>
        <p:nvSpPr>
          <p:cNvPr id="4" name="Slide Number Placeholder 3"/>
          <p:cNvSpPr>
            <a:spLocks noGrp="1"/>
          </p:cNvSpPr>
          <p:nvPr>
            <p:ph type="sldNum" sz="quarter" idx="10"/>
          </p:nvPr>
        </p:nvSpPr>
        <p:spPr/>
        <p:txBody>
          <a:bodyPr/>
          <a:lstStyle/>
          <a:p>
            <a:pPr>
              <a:defRPr/>
            </a:pPr>
            <a:fld id="{46437494-D6CD-43A4-A6C0-786826E1FC82}" type="slidenum">
              <a:rPr lang="sv-SE" smtClean="0"/>
              <a:pPr>
                <a:defRPr/>
              </a:pPr>
              <a:t>17</a:t>
            </a:fld>
            <a:endParaRPr lang="sv-SE"/>
          </a:p>
        </p:txBody>
      </p:sp>
    </p:spTree>
    <p:extLst>
      <p:ext uri="{BB962C8B-B14F-4D97-AF65-F5344CB8AC3E}">
        <p14:creationId xmlns:p14="http://schemas.microsoft.com/office/powerpoint/2010/main" val="304864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dirty="0" smtClean="0"/>
              <a:t>Smith – </a:t>
            </a:r>
            <a:r>
              <a:rPr lang="sv-SE" dirty="0" err="1" smtClean="0"/>
              <a:t>famous</a:t>
            </a:r>
            <a:r>
              <a:rPr lang="sv-SE" dirty="0" smtClean="0"/>
              <a:t> </a:t>
            </a:r>
            <a:r>
              <a:rPr lang="sv-SE" dirty="0" err="1" smtClean="0"/>
              <a:t>actor</a:t>
            </a:r>
            <a:r>
              <a:rPr lang="sv-SE" dirty="0" smtClean="0"/>
              <a:t>, Feliciano – </a:t>
            </a:r>
            <a:r>
              <a:rPr lang="sv-SE" dirty="0" err="1" smtClean="0"/>
              <a:t>musician</a:t>
            </a:r>
            <a:r>
              <a:rPr lang="sv-SE" dirty="0" smtClean="0"/>
              <a:t> (</a:t>
            </a:r>
            <a:r>
              <a:rPr lang="sv-SE" dirty="0" err="1" smtClean="0"/>
              <a:t>singer</a:t>
            </a:r>
            <a:r>
              <a:rPr lang="sv-SE" dirty="0" smtClean="0"/>
              <a:t>), </a:t>
            </a:r>
            <a:r>
              <a:rPr lang="sv-SE" dirty="0" err="1" smtClean="0"/>
              <a:t>Sotomeyer</a:t>
            </a:r>
            <a:r>
              <a:rPr lang="sv-SE" dirty="0" smtClean="0"/>
              <a:t> ( </a:t>
            </a:r>
            <a:r>
              <a:rPr lang="sv-SE" dirty="0" err="1" smtClean="0"/>
              <a:t>Supreme</a:t>
            </a:r>
            <a:r>
              <a:rPr lang="sv-SE" dirty="0" smtClean="0"/>
              <a:t> Court </a:t>
            </a:r>
            <a:r>
              <a:rPr lang="sv-SE" dirty="0" err="1" smtClean="0"/>
              <a:t>judge</a:t>
            </a:r>
            <a:r>
              <a:rPr lang="sv-SE" dirty="0" smtClean="0"/>
              <a:t> </a:t>
            </a:r>
            <a:r>
              <a:rPr lang="sv-SE" dirty="0" err="1" smtClean="0"/>
              <a:t>appointed</a:t>
            </a:r>
            <a:r>
              <a:rPr lang="sv-SE" dirty="0" smtClean="0"/>
              <a:t> by Obama), </a:t>
            </a:r>
            <a:r>
              <a:rPr lang="sv-SE" dirty="0" err="1" smtClean="0"/>
              <a:t>Rubio</a:t>
            </a:r>
            <a:r>
              <a:rPr lang="sv-SE" dirty="0" smtClean="0"/>
              <a:t> – </a:t>
            </a:r>
            <a:r>
              <a:rPr lang="sv-SE" dirty="0" err="1" smtClean="0"/>
              <a:t>republican</a:t>
            </a:r>
            <a:r>
              <a:rPr lang="sv-SE" dirty="0" smtClean="0"/>
              <a:t> senator from Fl.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0C738-E87F-46BA-916F-085512CC2CF1}" type="slidenum">
              <a:rPr lang="sv-SE">
                <a:cs typeface="Arial" charset="0"/>
              </a:rPr>
              <a:pPr fontAlgn="base">
                <a:spcBef>
                  <a:spcPct val="0"/>
                </a:spcBef>
                <a:spcAft>
                  <a:spcPct val="0"/>
                </a:spcAft>
              </a:pPr>
              <a:t>18</a:t>
            </a:fld>
            <a:endParaRPr lang="sv-SE">
              <a:cs typeface="Arial" charset="0"/>
            </a:endParaRPr>
          </a:p>
        </p:txBody>
      </p:sp>
    </p:spTree>
    <p:extLst>
      <p:ext uri="{BB962C8B-B14F-4D97-AF65-F5344CB8AC3E}">
        <p14:creationId xmlns:p14="http://schemas.microsoft.com/office/powerpoint/2010/main" val="375183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dirty="0" smtClean="0"/>
              <a:t>Obama, the </a:t>
            </a:r>
            <a:r>
              <a:rPr lang="sv-SE" dirty="0" err="1" smtClean="0"/>
              <a:t>classic</a:t>
            </a:r>
            <a:r>
              <a:rPr lang="sv-SE" dirty="0" smtClean="0"/>
              <a:t> </a:t>
            </a:r>
            <a:r>
              <a:rPr lang="sv-SE" dirty="0" err="1" smtClean="0"/>
              <a:t>American</a:t>
            </a:r>
            <a:r>
              <a:rPr lang="sv-SE" dirty="0" smtClean="0"/>
              <a:t> Dream story. From </a:t>
            </a:r>
            <a:r>
              <a:rPr lang="sv-SE" dirty="0" err="1" smtClean="0"/>
              <a:t>rags</a:t>
            </a:r>
            <a:r>
              <a:rPr lang="sv-SE" dirty="0" smtClean="0"/>
              <a:t> to riches.  Same for </a:t>
            </a:r>
            <a:r>
              <a:rPr lang="sv-SE" dirty="0" err="1" smtClean="0"/>
              <a:t>his</a:t>
            </a:r>
            <a:r>
              <a:rPr lang="sv-SE" dirty="0" smtClean="0"/>
              <a:t> </a:t>
            </a:r>
            <a:r>
              <a:rPr lang="sv-SE" dirty="0" err="1" smtClean="0"/>
              <a:t>wife</a:t>
            </a:r>
            <a:r>
              <a:rPr lang="sv-SE" dirty="0" smtClean="0"/>
              <a:t> Michele. Citizen </a:t>
            </a:r>
            <a:r>
              <a:rPr lang="sv-SE" dirty="0" err="1" smtClean="0"/>
              <a:t>of</a:t>
            </a:r>
            <a:r>
              <a:rPr lang="sv-SE" dirty="0" smtClean="0"/>
              <a:t> the U.S. – </a:t>
            </a:r>
            <a:r>
              <a:rPr lang="sv-SE" dirty="0" err="1" smtClean="0"/>
              <a:t>anyone</a:t>
            </a:r>
            <a:r>
              <a:rPr lang="sv-SE" dirty="0" smtClean="0"/>
              <a:t> </a:t>
            </a:r>
            <a:r>
              <a:rPr lang="sv-SE" dirty="0" err="1" smtClean="0"/>
              <a:t>born</a:t>
            </a:r>
            <a:r>
              <a:rPr lang="sv-SE" dirty="0" smtClean="0"/>
              <a:t> to an </a:t>
            </a:r>
            <a:r>
              <a:rPr lang="sv-SE" dirty="0" err="1" smtClean="0"/>
              <a:t>American</a:t>
            </a:r>
            <a:r>
              <a:rPr lang="sv-SE" dirty="0" smtClean="0"/>
              <a:t> IS an </a:t>
            </a:r>
            <a:r>
              <a:rPr lang="sv-SE" dirty="0" err="1" smtClean="0"/>
              <a:t>American</a:t>
            </a:r>
            <a:r>
              <a:rPr lang="sv-SE" dirty="0" smtClean="0"/>
              <a:t>.</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1C3860-FDAC-4A85-BBDF-88FBC386744C}" type="slidenum">
              <a:rPr lang="sv-SE">
                <a:cs typeface="Arial" charset="0"/>
              </a:rPr>
              <a:pPr fontAlgn="base">
                <a:spcBef>
                  <a:spcPct val="0"/>
                </a:spcBef>
                <a:spcAft>
                  <a:spcPct val="0"/>
                </a:spcAft>
              </a:pPr>
              <a:t>20</a:t>
            </a:fld>
            <a:endParaRPr lang="sv-SE">
              <a:cs typeface="Arial" charset="0"/>
            </a:endParaRPr>
          </a:p>
        </p:txBody>
      </p:sp>
    </p:spTree>
    <p:extLst>
      <p:ext uri="{BB962C8B-B14F-4D97-AF65-F5344CB8AC3E}">
        <p14:creationId xmlns:p14="http://schemas.microsoft.com/office/powerpoint/2010/main" val="147109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71532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en-US" b="1" dirty="0" smtClean="0"/>
              <a:t>Emancipation</a:t>
            </a:r>
            <a:r>
              <a:rPr lang="en-US" dirty="0" smtClean="0"/>
              <a:t> is any of various efforts to procuring </a:t>
            </a:r>
            <a:r>
              <a:rPr lang="en-US" u="sng" dirty="0" smtClean="0">
                <a:hlinkClick r:id="rId3" tooltip="Political rights"/>
              </a:rPr>
              <a:t>political rights</a:t>
            </a:r>
            <a:r>
              <a:rPr lang="en-US" dirty="0" smtClean="0"/>
              <a:t> or </a:t>
            </a:r>
            <a:r>
              <a:rPr lang="en-US" dirty="0" smtClean="0">
                <a:hlinkClick r:id="rId4" tooltip="Egalitarianism"/>
              </a:rPr>
              <a:t>equality</a:t>
            </a:r>
            <a:r>
              <a:rPr lang="en-US" dirty="0" smtClean="0"/>
              <a:t>, Abraham Lincoln consistently made preserving the Union the central goal of the war, though he increasingly saw slavery as a crucial issue and made ending it an additional goal.</a:t>
            </a:r>
            <a:r>
              <a:rPr lang="en-US" baseline="30000" dirty="0" smtClean="0">
                <a:hlinkClick r:id="rId5"/>
              </a:rPr>
              <a:t>[225]</a:t>
            </a:r>
            <a:endParaRPr lang="sv-SE"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ADCE26-70E2-4DF1-A2AF-9F1358FDDF63}" type="slidenum">
              <a:rPr lang="sv-SE">
                <a:cs typeface="Arial" charset="0"/>
              </a:rPr>
              <a:pPr fontAlgn="base">
                <a:spcBef>
                  <a:spcPct val="0"/>
                </a:spcBef>
                <a:spcAft>
                  <a:spcPct val="0"/>
                </a:spcAft>
              </a:pPr>
              <a:t>22</a:t>
            </a:fld>
            <a:endParaRPr lang="sv-SE">
              <a:cs typeface="Arial" charset="0"/>
            </a:endParaRPr>
          </a:p>
        </p:txBody>
      </p:sp>
    </p:spTree>
    <p:extLst>
      <p:ext uri="{BB962C8B-B14F-4D97-AF65-F5344CB8AC3E}">
        <p14:creationId xmlns:p14="http://schemas.microsoft.com/office/powerpoint/2010/main" val="307362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smtClean="0"/>
              <a:t>Think about what was happening in the world in the 1920’s – particularly Europé.</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0A75E1-B9C5-48B6-B10E-0B3D98003713}" type="slidenum">
              <a:rPr lang="sv-SE">
                <a:cs typeface="Arial" charset="0"/>
              </a:rPr>
              <a:pPr fontAlgn="base">
                <a:spcBef>
                  <a:spcPct val="0"/>
                </a:spcBef>
                <a:spcAft>
                  <a:spcPct val="0"/>
                </a:spcAft>
              </a:pPr>
              <a:t>23</a:t>
            </a:fld>
            <a:endParaRPr lang="sv-SE">
              <a:cs typeface="Arial" charset="0"/>
            </a:endParaRPr>
          </a:p>
        </p:txBody>
      </p:sp>
    </p:spTree>
    <p:extLst>
      <p:ext uri="{BB962C8B-B14F-4D97-AF65-F5344CB8AC3E}">
        <p14:creationId xmlns:p14="http://schemas.microsoft.com/office/powerpoint/2010/main" val="361191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7396163" y="187325"/>
            <a:ext cx="3397250" cy="2547938"/>
          </a:xfrm>
          <a:noFill/>
          <a:ln>
            <a:solidFill>
              <a:srgbClr val="000000"/>
            </a:solidFill>
            <a:miter lim="800000"/>
            <a:headEnd/>
            <a:tailEnd/>
          </a:ln>
        </p:spPr>
      </p:sp>
      <p:sp>
        <p:nvSpPr>
          <p:cNvPr id="18434"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endParaRPr lang="sv-SE"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8D55BB-1778-4E4F-81CE-0C57DC8E588B}" type="slidenum">
              <a:rPr lang="sv-SE">
                <a:cs typeface="Arial" charset="0"/>
              </a:rPr>
              <a:pPr fontAlgn="base">
                <a:spcBef>
                  <a:spcPct val="0"/>
                </a:spcBef>
                <a:spcAft>
                  <a:spcPct val="0"/>
                </a:spcAft>
              </a:pPr>
              <a:t>2</a:t>
            </a:fld>
            <a:endParaRPr lang="sv-SE">
              <a:cs typeface="Arial" charset="0"/>
            </a:endParaRPr>
          </a:p>
        </p:txBody>
      </p:sp>
    </p:spTree>
    <p:extLst>
      <p:ext uri="{BB962C8B-B14F-4D97-AF65-F5344CB8AC3E}">
        <p14:creationId xmlns:p14="http://schemas.microsoft.com/office/powerpoint/2010/main" val="209997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dirty="0" smtClean="0"/>
              <a:t> Obama and Congress </a:t>
            </a:r>
            <a:r>
              <a:rPr lang="sv-SE" dirty="0" err="1" smtClean="0"/>
              <a:t>worked</a:t>
            </a:r>
            <a:r>
              <a:rPr lang="sv-SE" dirty="0" smtClean="0"/>
              <a:t> on a new immigration bill.  </a:t>
            </a:r>
            <a:r>
              <a:rPr lang="sv-SE" dirty="0" err="1" smtClean="0"/>
              <a:t>Once</a:t>
            </a:r>
            <a:r>
              <a:rPr lang="sv-SE" dirty="0" smtClean="0"/>
              <a:t> </a:t>
            </a:r>
            <a:r>
              <a:rPr lang="sv-SE" dirty="0" err="1" smtClean="0"/>
              <a:t>again</a:t>
            </a:r>
            <a:r>
              <a:rPr lang="sv-SE" dirty="0" smtClean="0"/>
              <a:t>, </a:t>
            </a:r>
            <a:r>
              <a:rPr lang="sv-SE" dirty="0" err="1" smtClean="0"/>
              <a:t>amnesty</a:t>
            </a:r>
            <a:r>
              <a:rPr lang="sv-SE" dirty="0" smtClean="0"/>
              <a:t> </a:t>
            </a:r>
            <a:r>
              <a:rPr lang="sv-SE" dirty="0" err="1" smtClean="0"/>
              <a:t>to</a:t>
            </a:r>
            <a:r>
              <a:rPr lang="sv-SE" dirty="0" smtClean="0"/>
              <a:t> illegals (11 million) by a 10 </a:t>
            </a:r>
            <a:r>
              <a:rPr lang="sv-SE" dirty="0" err="1" smtClean="0"/>
              <a:t>year</a:t>
            </a:r>
            <a:r>
              <a:rPr lang="sv-SE" dirty="0" smtClean="0"/>
              <a:t> </a:t>
            </a:r>
            <a:r>
              <a:rPr lang="sv-SE" dirty="0" err="1" smtClean="0"/>
              <a:t>path</a:t>
            </a:r>
            <a:r>
              <a:rPr lang="sv-SE" dirty="0" smtClean="0"/>
              <a:t> </a:t>
            </a:r>
            <a:r>
              <a:rPr lang="sv-SE" dirty="0" err="1" smtClean="0"/>
              <a:t>to</a:t>
            </a:r>
            <a:r>
              <a:rPr lang="sv-SE" dirty="0" smtClean="0"/>
              <a:t> </a:t>
            </a:r>
            <a:r>
              <a:rPr lang="sv-SE" dirty="0" err="1" smtClean="0"/>
              <a:t>legalization</a:t>
            </a:r>
            <a:r>
              <a:rPr lang="sv-SE" dirty="0" smtClean="0"/>
              <a:t>. </a:t>
            </a:r>
            <a:r>
              <a:rPr lang="sv-SE" dirty="0" err="1" smtClean="0"/>
              <a:t>Strenghthening</a:t>
            </a:r>
            <a:r>
              <a:rPr lang="sv-SE" dirty="0" smtClean="0"/>
              <a:t> </a:t>
            </a:r>
            <a:r>
              <a:rPr lang="sv-SE" dirty="0" err="1" smtClean="0"/>
              <a:t>borders</a:t>
            </a:r>
            <a:r>
              <a:rPr lang="sv-SE" dirty="0" smtClean="0"/>
              <a:t> is a </a:t>
            </a:r>
            <a:r>
              <a:rPr lang="sv-SE" dirty="0" err="1" smtClean="0"/>
              <a:t>sticking</a:t>
            </a:r>
            <a:r>
              <a:rPr lang="sv-SE" dirty="0" smtClean="0"/>
              <a:t> </a:t>
            </a:r>
            <a:r>
              <a:rPr lang="sv-SE" dirty="0" err="1" smtClean="0"/>
              <a:t>point</a:t>
            </a:r>
            <a:r>
              <a:rPr lang="sv-SE" dirty="0" smtClean="0"/>
              <a:t>.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BC9FA-1219-49D8-A671-D893A8A174A3}" type="slidenum">
              <a:rPr lang="sv-SE">
                <a:cs typeface="Arial" charset="0"/>
              </a:rPr>
              <a:pPr fontAlgn="base">
                <a:spcBef>
                  <a:spcPct val="0"/>
                </a:spcBef>
                <a:spcAft>
                  <a:spcPct val="0"/>
                </a:spcAft>
              </a:pPr>
              <a:t>24</a:t>
            </a:fld>
            <a:endParaRPr lang="sv-SE">
              <a:cs typeface="Arial" charset="0"/>
            </a:endParaRPr>
          </a:p>
        </p:txBody>
      </p:sp>
    </p:spTree>
    <p:extLst>
      <p:ext uri="{BB962C8B-B14F-4D97-AF65-F5344CB8AC3E}">
        <p14:creationId xmlns:p14="http://schemas.microsoft.com/office/powerpoint/2010/main" val="372688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775" y="3270250"/>
            <a:ext cx="7943850" cy="2674938"/>
          </a:xfrm>
          <a:prstGeom prst="rect">
            <a:avLst/>
          </a:prstGeom>
        </p:spPr>
        <p:txBody>
          <a:bodyPr/>
          <a:lstStyle/>
          <a:p>
            <a:endParaRPr lang="sv-SE"/>
          </a:p>
        </p:txBody>
      </p:sp>
      <p:sp>
        <p:nvSpPr>
          <p:cNvPr id="4" name="Slide Number Placeholder 3"/>
          <p:cNvSpPr>
            <a:spLocks noGrp="1"/>
          </p:cNvSpPr>
          <p:nvPr>
            <p:ph type="sldNum" sz="quarter" idx="10"/>
          </p:nvPr>
        </p:nvSpPr>
        <p:spPr/>
        <p:txBody>
          <a:bodyPr/>
          <a:lstStyle/>
          <a:p>
            <a:pPr>
              <a:defRPr/>
            </a:pPr>
            <a:fld id="{46437494-D6CD-43A4-A6C0-786826E1FC82}" type="slidenum">
              <a:rPr lang="sv-SE" smtClean="0"/>
              <a:pPr>
                <a:defRPr/>
              </a:pPr>
              <a:t>29</a:t>
            </a:fld>
            <a:endParaRPr lang="sv-SE"/>
          </a:p>
        </p:txBody>
      </p:sp>
    </p:spTree>
    <p:extLst>
      <p:ext uri="{BB962C8B-B14F-4D97-AF65-F5344CB8AC3E}">
        <p14:creationId xmlns:p14="http://schemas.microsoft.com/office/powerpoint/2010/main" val="1119894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70435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653539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0163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endParaRPr lang="sv-SE"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33F1B9-9A81-46A5-A3F8-2779F2964BF5}" type="slidenum">
              <a:rPr lang="sv-SE">
                <a:cs typeface="Arial" charset="0"/>
              </a:rPr>
              <a:pPr fontAlgn="base">
                <a:spcBef>
                  <a:spcPct val="0"/>
                </a:spcBef>
                <a:spcAft>
                  <a:spcPct val="0"/>
                </a:spcAft>
              </a:pPr>
              <a:t>36</a:t>
            </a:fld>
            <a:endParaRPr lang="sv-SE">
              <a:cs typeface="Arial" charset="0"/>
            </a:endParaRPr>
          </a:p>
        </p:txBody>
      </p:sp>
    </p:spTree>
    <p:extLst>
      <p:ext uri="{BB962C8B-B14F-4D97-AF65-F5344CB8AC3E}">
        <p14:creationId xmlns:p14="http://schemas.microsoft.com/office/powerpoint/2010/main" val="998708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719098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181250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smtClean="0"/>
              <a:t>Note – we learn more than just our specialty. First year is more humanities, then go into our specialties.</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447F0D-D773-441E-8EC9-1153F960494E}" type="slidenum">
              <a:rPr lang="sv-SE">
                <a:cs typeface="Arial" charset="0"/>
              </a:rPr>
              <a:pPr fontAlgn="base">
                <a:spcBef>
                  <a:spcPct val="0"/>
                </a:spcBef>
                <a:spcAft>
                  <a:spcPct val="0"/>
                </a:spcAft>
              </a:pPr>
              <a:t>39</a:t>
            </a:fld>
            <a:endParaRPr lang="sv-SE">
              <a:cs typeface="Arial" charset="0"/>
            </a:endParaRPr>
          </a:p>
        </p:txBody>
      </p:sp>
    </p:spTree>
    <p:extLst>
      <p:ext uri="{BB962C8B-B14F-4D97-AF65-F5344CB8AC3E}">
        <p14:creationId xmlns:p14="http://schemas.microsoft.com/office/powerpoint/2010/main" val="359683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smtClean="0"/>
              <a:t>Can also be done in Middle school and High School</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196DCA-5242-4E07-88E8-E38835CB265F}" type="slidenum">
              <a:rPr lang="sv-SE">
                <a:cs typeface="Arial" charset="0"/>
              </a:rPr>
              <a:pPr fontAlgn="base">
                <a:spcBef>
                  <a:spcPct val="0"/>
                </a:spcBef>
                <a:spcAft>
                  <a:spcPct val="0"/>
                </a:spcAft>
              </a:pPr>
              <a:t>40</a:t>
            </a:fld>
            <a:endParaRPr lang="sv-SE">
              <a:cs typeface="Arial" charset="0"/>
            </a:endParaRPr>
          </a:p>
        </p:txBody>
      </p:sp>
    </p:spTree>
    <p:extLst>
      <p:ext uri="{BB962C8B-B14F-4D97-AF65-F5344CB8AC3E}">
        <p14:creationId xmlns:p14="http://schemas.microsoft.com/office/powerpoint/2010/main" val="73243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0369550" y="257175"/>
            <a:ext cx="3397250" cy="2547938"/>
          </a:xfrm>
          <a:noFill/>
          <a:ln>
            <a:solidFill>
              <a:srgbClr val="000000"/>
            </a:solidFill>
            <a:miter lim="800000"/>
            <a:headEnd/>
            <a:tailEnd/>
          </a:ln>
        </p:spPr>
      </p:sp>
      <p:sp>
        <p:nvSpPr>
          <p:cNvPr id="2048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535FF-0798-4FAA-9559-D573215697BF}" type="slidenum">
              <a:rPr lang="sv-SE">
                <a:cs typeface="Arial" charset="0"/>
              </a:rPr>
              <a:pPr fontAlgn="base">
                <a:spcBef>
                  <a:spcPct val="0"/>
                </a:spcBef>
                <a:spcAft>
                  <a:spcPct val="0"/>
                </a:spcAft>
              </a:pPr>
              <a:t>3</a:t>
            </a:fld>
            <a:endParaRPr lang="sv-SE">
              <a:cs typeface="Arial" charset="0"/>
            </a:endParaRPr>
          </a:p>
        </p:txBody>
      </p:sp>
      <p:sp>
        <p:nvSpPr>
          <p:cNvPr id="20483"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smtClean="0"/>
              <a:t>This first number includes the illegal immigrants</a:t>
            </a:r>
          </a:p>
        </p:txBody>
      </p:sp>
    </p:spTree>
    <p:extLst>
      <p:ext uri="{BB962C8B-B14F-4D97-AF65-F5344CB8AC3E}">
        <p14:creationId xmlns:p14="http://schemas.microsoft.com/office/powerpoint/2010/main" val="131248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2714314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111226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643421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097259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703897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549053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2729734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2853118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1186307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06676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dirty="0" err="1" smtClean="0"/>
              <a:t>Anyone</a:t>
            </a:r>
            <a:r>
              <a:rPr lang="sv-SE" baseline="0" dirty="0" smtClean="0"/>
              <a:t> </a:t>
            </a:r>
            <a:r>
              <a:rPr lang="sv-SE" baseline="0" dirty="0" err="1" smtClean="0"/>
              <a:t>born</a:t>
            </a:r>
            <a:r>
              <a:rPr lang="sv-SE" baseline="0" dirty="0" smtClean="0"/>
              <a:t> </a:t>
            </a:r>
            <a:r>
              <a:rPr lang="sv-SE" baseline="0" dirty="0" err="1" smtClean="0"/>
              <a:t>to</a:t>
            </a:r>
            <a:r>
              <a:rPr lang="sv-SE" baseline="0" dirty="0" smtClean="0"/>
              <a:t> an </a:t>
            </a:r>
            <a:r>
              <a:rPr lang="sv-SE" baseline="0" dirty="0" err="1" smtClean="0"/>
              <a:t>American</a:t>
            </a:r>
            <a:r>
              <a:rPr lang="sv-SE" baseline="0" dirty="0" smtClean="0"/>
              <a:t> in </a:t>
            </a:r>
            <a:r>
              <a:rPr lang="sv-SE" baseline="0" dirty="0" err="1" smtClean="0"/>
              <a:t>any</a:t>
            </a:r>
            <a:r>
              <a:rPr lang="sv-SE" baseline="0" dirty="0" smtClean="0"/>
              <a:t> part </a:t>
            </a:r>
            <a:r>
              <a:rPr lang="sv-SE" baseline="0" dirty="0" err="1" smtClean="0"/>
              <a:t>of</a:t>
            </a:r>
            <a:r>
              <a:rPr lang="sv-SE" baseline="0" dirty="0" smtClean="0"/>
              <a:t> the </a:t>
            </a:r>
            <a:r>
              <a:rPr lang="sv-SE" baseline="0" dirty="0" err="1" smtClean="0"/>
              <a:t>world</a:t>
            </a:r>
            <a:r>
              <a:rPr lang="sv-SE" baseline="0" dirty="0" smtClean="0"/>
              <a:t> is </a:t>
            </a:r>
            <a:r>
              <a:rPr lang="sv-SE" baseline="0" dirty="0" err="1" smtClean="0"/>
              <a:t>American</a:t>
            </a:r>
            <a:r>
              <a:rPr lang="sv-SE" baseline="0" dirty="0" smtClean="0"/>
              <a:t>. </a:t>
            </a:r>
            <a:r>
              <a:rPr lang="sv-SE" baseline="0" dirty="0" err="1" smtClean="0"/>
              <a:t>Anyone</a:t>
            </a:r>
            <a:r>
              <a:rPr lang="sv-SE" baseline="0" dirty="0" smtClean="0"/>
              <a:t> </a:t>
            </a:r>
            <a:r>
              <a:rPr lang="sv-SE" baseline="0" dirty="0" err="1" smtClean="0"/>
              <a:t>born</a:t>
            </a:r>
            <a:r>
              <a:rPr lang="sv-SE" baseline="0" dirty="0" smtClean="0"/>
              <a:t> </a:t>
            </a:r>
            <a:r>
              <a:rPr lang="sv-SE" baseline="0" dirty="0" err="1" smtClean="0"/>
              <a:t>to</a:t>
            </a:r>
            <a:r>
              <a:rPr lang="sv-SE" baseline="0" dirty="0" smtClean="0"/>
              <a:t> immigrants in </a:t>
            </a:r>
            <a:r>
              <a:rPr lang="sv-SE" baseline="0" dirty="0" err="1" smtClean="0"/>
              <a:t>America</a:t>
            </a:r>
            <a:r>
              <a:rPr lang="sv-SE" baseline="0" dirty="0" smtClean="0"/>
              <a:t> is </a:t>
            </a:r>
            <a:r>
              <a:rPr lang="sv-SE" baseline="0" dirty="0" err="1" smtClean="0"/>
              <a:t>American</a:t>
            </a:r>
            <a:r>
              <a:rPr lang="sv-SE" baseline="0" dirty="0" smtClean="0"/>
              <a:t>.</a:t>
            </a:r>
            <a:endParaRPr lang="sv-SE"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C12E9-2F26-4837-83D4-4F7DB963A35A}" type="slidenum">
              <a:rPr lang="sv-SE">
                <a:cs typeface="Arial" charset="0"/>
              </a:rPr>
              <a:pPr fontAlgn="base">
                <a:spcBef>
                  <a:spcPct val="0"/>
                </a:spcBef>
                <a:spcAft>
                  <a:spcPct val="0"/>
                </a:spcAft>
              </a:pPr>
              <a:t>4</a:t>
            </a:fld>
            <a:endParaRPr lang="sv-SE">
              <a:cs typeface="Arial" charset="0"/>
            </a:endParaRPr>
          </a:p>
        </p:txBody>
      </p:sp>
    </p:spTree>
    <p:extLst>
      <p:ext uri="{BB962C8B-B14F-4D97-AF65-F5344CB8AC3E}">
        <p14:creationId xmlns:p14="http://schemas.microsoft.com/office/powerpoint/2010/main" val="4237066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1012224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780116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400427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275188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xfrm>
            <a:off x="993140" y="3227388"/>
            <a:ext cx="7945120" cy="3057525"/>
          </a:xfrm>
          <a:prstGeom prst="rect">
            <a:avLst/>
          </a:prstGeom>
          <a:noFill/>
          <a:ln>
            <a:miter lim="800000"/>
            <a:headEnd/>
            <a:tailEnd/>
          </a:ln>
        </p:spPr>
        <p:txBody>
          <a:bodyPr/>
          <a:lstStyle/>
          <a:p>
            <a:pPr>
              <a:spcBef>
                <a:spcPct val="0"/>
              </a:spcBef>
            </a:pPr>
            <a:r>
              <a:rPr lang="sv-SE" dirty="0" smtClean="0"/>
              <a:t>Salad Bowl – Little </a:t>
            </a:r>
            <a:r>
              <a:rPr lang="sv-SE" dirty="0" err="1" smtClean="0"/>
              <a:t>Italy</a:t>
            </a:r>
            <a:r>
              <a:rPr lang="sv-SE" dirty="0" smtClean="0"/>
              <a:t>, China </a:t>
            </a:r>
            <a:r>
              <a:rPr lang="sv-SE" dirty="0" err="1" smtClean="0"/>
              <a:t>town</a:t>
            </a:r>
            <a:r>
              <a:rPr lang="sv-SE" dirty="0" smtClean="0"/>
              <a:t>, </a:t>
            </a:r>
            <a:r>
              <a:rPr lang="sv-SE" dirty="0" err="1" smtClean="0"/>
              <a:t>Russian</a:t>
            </a:r>
            <a:r>
              <a:rPr lang="sv-SE" dirty="0" smtClean="0"/>
              <a:t>, Polish, </a:t>
            </a:r>
            <a:r>
              <a:rPr lang="sv-SE" dirty="0" err="1" smtClean="0"/>
              <a:t>etc</a:t>
            </a:r>
            <a:r>
              <a:rPr lang="sv-SE" dirty="0" smtClean="0"/>
              <a:t>…</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F39FB-C523-4033-A64B-9F92B76C83F2}" type="slidenum">
              <a:rPr lang="sv-SE">
                <a:cs typeface="Arial" charset="0"/>
              </a:rPr>
              <a:pPr fontAlgn="base">
                <a:spcBef>
                  <a:spcPct val="0"/>
                </a:spcBef>
                <a:spcAft>
                  <a:spcPct val="0"/>
                </a:spcAft>
              </a:pPr>
              <a:t>6</a:t>
            </a:fld>
            <a:endParaRPr lang="sv-SE">
              <a:cs typeface="Arial" charset="0"/>
            </a:endParaRPr>
          </a:p>
        </p:txBody>
      </p:sp>
    </p:spTree>
    <p:extLst>
      <p:ext uri="{BB962C8B-B14F-4D97-AF65-F5344CB8AC3E}">
        <p14:creationId xmlns:p14="http://schemas.microsoft.com/office/powerpoint/2010/main" val="162187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59243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47763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993140" y="3227388"/>
            <a:ext cx="7945120" cy="3057525"/>
          </a:xfrm>
          <a:prstGeom prst="rect">
            <a:avLst/>
          </a:prstGeom>
          <a:noFill/>
          <a:ln>
            <a:miter lim="800000"/>
            <a:headEnd/>
            <a:tailEnd/>
          </a:ln>
        </p:spPr>
        <p:txBody>
          <a:bodyPr/>
          <a:lstStyle/>
          <a:p>
            <a:endParaRPr lang="sv-SE" smtClean="0"/>
          </a:p>
        </p:txBody>
      </p:sp>
    </p:spTree>
    <p:extLst>
      <p:ext uri="{BB962C8B-B14F-4D97-AF65-F5344CB8AC3E}">
        <p14:creationId xmlns:p14="http://schemas.microsoft.com/office/powerpoint/2010/main" val="303227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BD9BD206-35C3-4852-A601-5184295EC6D3}"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49499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D9BD206-35C3-4852-A601-5184295EC6D3}"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56227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D9BD206-35C3-4852-A601-5184295EC6D3}"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337568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pPr>
              <a:defRPr/>
            </a:pPr>
            <a:fld id="{3887B142-B462-4648-BB20-29EB61CA5611}" type="datetimeFigureOut">
              <a:rPr lang="sv-SE" smtClean="0"/>
              <a:pPr>
                <a:defRPr/>
              </a:pPr>
              <a:t>2019-01-09</a:t>
            </a:fld>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fld id="{FC975C07-C785-4879-84F4-00EFB4A61750}" type="slidenum">
              <a:rPr lang="sv-SE" smtClean="0"/>
              <a:pPr>
                <a:defRPr/>
              </a:pPr>
              <a:t>‹#›</a:t>
            </a:fld>
            <a:endParaRPr lang="sv-SE"/>
          </a:p>
        </p:txBody>
      </p:sp>
    </p:spTree>
    <p:extLst>
      <p:ext uri="{BB962C8B-B14F-4D97-AF65-F5344CB8AC3E}">
        <p14:creationId xmlns:p14="http://schemas.microsoft.com/office/powerpoint/2010/main" val="157165269"/>
      </p:ext>
    </p:extLst>
  </p:cSld>
  <p:clrMapOvr>
    <a:masterClrMapping/>
  </p:clrMapOvr>
  <p:transition spd="slow">
    <p:push dir="u"/>
    <p:sndAc>
      <p:stSnd>
        <p:snd r:embed="rId1" name="breeze.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E4451AE3-C7BD-48D8-B804-6D7564B2051F}"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512111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E4451AE3-C7BD-48D8-B804-6D7564B2051F}"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1426887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51AE3-C7BD-48D8-B804-6D7564B2051F}"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243912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E4451AE3-C7BD-48D8-B804-6D7564B2051F}" type="datetimeFigureOut">
              <a:rPr lang="sv-SE" smtClean="0"/>
              <a:t>2019-01-09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333323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E4451AE3-C7BD-48D8-B804-6D7564B2051F}" type="datetimeFigureOut">
              <a:rPr lang="sv-SE" smtClean="0"/>
              <a:t>2019-01-09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222199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E4451AE3-C7BD-48D8-B804-6D7564B2051F}" type="datetimeFigureOut">
              <a:rPr lang="sv-SE" smtClean="0"/>
              <a:t>2019-01-09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240796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51AE3-C7BD-48D8-B804-6D7564B2051F}" type="datetimeFigureOut">
              <a:rPr lang="sv-SE" smtClean="0"/>
              <a:t>2019-01-09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40302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BD9BD206-35C3-4852-A601-5184295EC6D3}"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3636553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51AE3-C7BD-48D8-B804-6D7564B2051F}" type="datetimeFigureOut">
              <a:rPr lang="sv-SE" smtClean="0"/>
              <a:t>2019-01-09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170665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51AE3-C7BD-48D8-B804-6D7564B2051F}" type="datetimeFigureOut">
              <a:rPr lang="sv-SE" smtClean="0"/>
              <a:t>2019-01-09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234172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E4451AE3-C7BD-48D8-B804-6D7564B2051F}"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4242750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E4451AE3-C7BD-48D8-B804-6D7564B2051F}"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40E846-DE6E-4FB4-9040-AF2AD0DDE9DB}" type="slidenum">
              <a:rPr lang="sv-SE" smtClean="0"/>
              <a:t>‹#›</a:t>
            </a:fld>
            <a:endParaRPr lang="sv-SE"/>
          </a:p>
        </p:txBody>
      </p:sp>
    </p:spTree>
    <p:extLst>
      <p:ext uri="{BB962C8B-B14F-4D97-AF65-F5344CB8AC3E}">
        <p14:creationId xmlns:p14="http://schemas.microsoft.com/office/powerpoint/2010/main" val="193129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pPr>
              <a:defRPr/>
            </a:pPr>
            <a:fld id="{3887B142-B462-4648-BB20-29EB61CA5611}" type="datetimeFigureOut">
              <a:rPr lang="sv-SE" smtClean="0"/>
              <a:pPr>
                <a:defRPr/>
              </a:pPr>
              <a:t>2019-01-09</a:t>
            </a:fld>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fld id="{FC975C07-C785-4879-84F4-00EFB4A61750}" type="slidenum">
              <a:rPr lang="sv-SE" smtClean="0"/>
              <a:pPr>
                <a:defRPr/>
              </a:pPr>
              <a:t>‹#›</a:t>
            </a:fld>
            <a:endParaRPr lang="sv-SE"/>
          </a:p>
        </p:txBody>
      </p:sp>
    </p:spTree>
    <p:extLst>
      <p:ext uri="{BB962C8B-B14F-4D97-AF65-F5344CB8AC3E}">
        <p14:creationId xmlns:p14="http://schemas.microsoft.com/office/powerpoint/2010/main" val="3167279496"/>
      </p:ext>
    </p:extLst>
  </p:cSld>
  <p:clrMapOvr>
    <a:masterClrMapping/>
  </p:clrMapOvr>
  <p:transition spd="slow">
    <p:push dir="u"/>
    <p:sndAc>
      <p:stSnd>
        <p:snd r:embed="rId1" name="breeze.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BD206-35C3-4852-A601-5184295EC6D3}" type="datetimeFigureOut">
              <a:rPr lang="sv-SE" smtClean="0"/>
              <a:t>2019-01-09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418420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BD9BD206-35C3-4852-A601-5184295EC6D3}" type="datetimeFigureOut">
              <a:rPr lang="sv-SE" smtClean="0"/>
              <a:t>2019-01-09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408700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BD9BD206-35C3-4852-A601-5184295EC6D3}" type="datetimeFigureOut">
              <a:rPr lang="sv-SE" smtClean="0"/>
              <a:t>2019-01-09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148988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BD9BD206-35C3-4852-A601-5184295EC6D3}" type="datetimeFigureOut">
              <a:rPr lang="sv-SE" smtClean="0"/>
              <a:t>2019-01-09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69854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BD206-35C3-4852-A601-5184295EC6D3}" type="datetimeFigureOut">
              <a:rPr lang="sv-SE" smtClean="0"/>
              <a:t>2019-01-09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57850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BD206-35C3-4852-A601-5184295EC6D3}" type="datetimeFigureOut">
              <a:rPr lang="sv-SE" smtClean="0"/>
              <a:t>2019-01-09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374706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BD206-35C3-4852-A601-5184295EC6D3}" type="datetimeFigureOut">
              <a:rPr lang="sv-SE" smtClean="0"/>
              <a:t>2019-01-09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676E749-03C6-48EC-B35A-165899ADACDA}" type="slidenum">
              <a:rPr lang="sv-SE" smtClean="0"/>
              <a:t>‹#›</a:t>
            </a:fld>
            <a:endParaRPr lang="sv-SE"/>
          </a:p>
        </p:txBody>
      </p:sp>
    </p:spTree>
    <p:extLst>
      <p:ext uri="{BB962C8B-B14F-4D97-AF65-F5344CB8AC3E}">
        <p14:creationId xmlns:p14="http://schemas.microsoft.com/office/powerpoint/2010/main" val="396865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D206-35C3-4852-A601-5184295EC6D3}" type="datetimeFigureOut">
              <a:rPr lang="sv-SE" smtClean="0"/>
              <a:t>2019-01-09</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6E749-03C6-48EC-B35A-165899ADACDA}" type="slidenum">
              <a:rPr lang="sv-SE" smtClean="0"/>
              <a:t>‹#›</a:t>
            </a:fld>
            <a:endParaRPr lang="sv-SE"/>
          </a:p>
        </p:txBody>
      </p:sp>
    </p:spTree>
    <p:extLst>
      <p:ext uri="{BB962C8B-B14F-4D97-AF65-F5344CB8AC3E}">
        <p14:creationId xmlns:p14="http://schemas.microsoft.com/office/powerpoint/2010/main" val="33156809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1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51AE3-C7BD-48D8-B804-6D7564B2051F}" type="datetimeFigureOut">
              <a:rPr lang="sv-SE" smtClean="0"/>
              <a:t>2019-01-09</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0E846-DE6E-4FB4-9040-AF2AD0DDE9DB}" type="slidenum">
              <a:rPr lang="sv-SE" smtClean="0"/>
              <a:t>‹#›</a:t>
            </a:fld>
            <a:endParaRPr lang="sv-SE"/>
          </a:p>
        </p:txBody>
      </p:sp>
    </p:spTree>
    <p:extLst>
      <p:ext uri="{BB962C8B-B14F-4D97-AF65-F5344CB8AC3E}">
        <p14:creationId xmlns:p14="http://schemas.microsoft.com/office/powerpoint/2010/main" val="20223178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1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hyperlink" Target="http://www.shmoop.com/ellis-island-immigration/cit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This%20Land%20is%20Your%20Land%20(onscreen%20lyrics)%20by%20Neil%20Young%20_%20Crazy%20Horse%20HAPPY%20FOURTH%20OF%20JULY!.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sheppardsoftware.com/Geography.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hyperlink" Target="http://www.washingtontimes.com/news/2013/oct/3/calif-grants-drivers-licenses-illegal-immigra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Famous%20Americans.pptx"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sian_American" TargetMode="External"/><Relationship Id="rId3" Type="http://schemas.openxmlformats.org/officeDocument/2006/relationships/image" Target="../media/image3.jpeg"/><Relationship Id="rId7" Type="http://schemas.openxmlformats.org/officeDocument/2006/relationships/hyperlink" Target="http://en.wikipedia.org/wiki/African_America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en.wikipedia.org/wiki/European_American" TargetMode="External"/><Relationship Id="rId11" Type="http://schemas.openxmlformats.org/officeDocument/2006/relationships/hyperlink" Target="http://en.wikipedia.org/wiki/Hispanic_and_Latino_Americans" TargetMode="External"/><Relationship Id="rId5" Type="http://schemas.openxmlformats.org/officeDocument/2006/relationships/hyperlink" Target="http://en.wikipedia.org/wiki/White_American" TargetMode="External"/><Relationship Id="rId10" Type="http://schemas.openxmlformats.org/officeDocument/2006/relationships/hyperlink" Target="http://en.wikipedia.org/wiki/Pacific_Islander_American" TargetMode="External"/><Relationship Id="rId4" Type="http://schemas.openxmlformats.org/officeDocument/2006/relationships/hyperlink" Target="http://en.wikipedia.org/wiki/Americans" TargetMode="External"/><Relationship Id="rId9" Type="http://schemas.openxmlformats.org/officeDocument/2006/relationships/hyperlink" Target="http://en.wikipedia.org/wiki/Native_Americans_in_the_United_Stat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pledge.pp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Puerto_Rican_people" TargetMode="External"/><Relationship Id="rId3" Type="http://schemas.openxmlformats.org/officeDocument/2006/relationships/hyperlink" Target="http://en.wikipedia.org/wiki/Race_and_ethnicity_in_the_United_States_Census" TargetMode="External"/><Relationship Id="rId7" Type="http://schemas.openxmlformats.org/officeDocument/2006/relationships/hyperlink" Target="http://en.wikipedia.org/wiki/Mexico" TargetMode="External"/><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en.wikipedia.org/wiki/American_Community_Survey" TargetMode="External"/><Relationship Id="rId11" Type="http://schemas.openxmlformats.org/officeDocument/2006/relationships/hyperlink" Target="http://en.wikipedia.org/wiki/File:2010_US_Census_Hispanic_map.svg" TargetMode="External"/><Relationship Id="rId5" Type="http://schemas.openxmlformats.org/officeDocument/2006/relationships/hyperlink" Target="http://en.wikipedia.org/wiki/Demographics_of_the_United_States" TargetMode="External"/><Relationship Id="rId10" Type="http://schemas.openxmlformats.org/officeDocument/2006/relationships/image" Target="../media/image1.jpeg"/><Relationship Id="rId4" Type="http://schemas.openxmlformats.org/officeDocument/2006/relationships/hyperlink" Target="http://en.wikipedia.org/wiki/Hispanic_and_Latino_Americans" TargetMode="External"/><Relationship Id="rId9" Type="http://schemas.openxmlformats.org/officeDocument/2006/relationships/hyperlink" Target="http://en.wikipedia.org/wiki/Cuban_America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32l3sTFRFX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www.shmoop.com/ellis-island-immigration/citations.html"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sv-SE" smtClean="0"/>
              <a:t>The United States of America</a:t>
            </a:r>
          </a:p>
        </p:txBody>
      </p:sp>
      <p:pic>
        <p:nvPicPr>
          <p:cNvPr id="15362"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Content Placeholder 3"/>
          <p:cNvPicPr>
            <a:picLocks noGrp="1" noChangeAspect="1"/>
          </p:cNvPicPr>
          <p:nvPr>
            <p:ph idx="1"/>
          </p:nvPr>
        </p:nvPicPr>
        <p:blipFill>
          <a:blip r:embed="rId4"/>
          <a:srcRect/>
          <a:stretch>
            <a:fillRect/>
          </a:stretch>
        </p:blipFill>
        <p:spPr>
          <a:xfrm>
            <a:off x="1547813" y="981075"/>
            <a:ext cx="6750050" cy="4640263"/>
          </a:xfrm>
        </p:spPr>
      </p:pic>
      <p:sp>
        <p:nvSpPr>
          <p:cNvPr id="7" name="TextBox 6"/>
          <p:cNvSpPr txBox="1"/>
          <p:nvPr/>
        </p:nvSpPr>
        <p:spPr>
          <a:xfrm>
            <a:off x="744328" y="238296"/>
            <a:ext cx="7344816" cy="369332"/>
          </a:xfrm>
          <a:prstGeom prst="rect">
            <a:avLst/>
          </a:prstGeom>
          <a:noFill/>
        </p:spPr>
        <p:txBody>
          <a:bodyPr>
            <a:spAutoFit/>
          </a:bodyPr>
          <a:lstStyle/>
          <a:p>
            <a:pPr algn="ctr" fontAlgn="auto">
              <a:spcBef>
                <a:spcPts val="0"/>
              </a:spcBef>
              <a:spcAft>
                <a:spcPts val="0"/>
              </a:spcAft>
              <a:defRPr/>
            </a:pPr>
            <a:r>
              <a:rPr lang="sv-SE"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THE UNITED STATES OF AMERICA</a:t>
            </a:r>
          </a:p>
        </p:txBody>
      </p:sp>
      <p:sp>
        <p:nvSpPr>
          <p:cNvPr id="15365" name="TextBox 2"/>
          <p:cNvSpPr txBox="1">
            <a:spLocks noChangeArrowheads="1"/>
          </p:cNvSpPr>
          <p:nvPr/>
        </p:nvSpPr>
        <p:spPr bwMode="auto">
          <a:xfrm>
            <a:off x="5651500" y="5013325"/>
            <a:ext cx="2520950" cy="369888"/>
          </a:xfrm>
          <a:prstGeom prst="rect">
            <a:avLst/>
          </a:prstGeom>
          <a:noFill/>
          <a:ln w="9525">
            <a:noFill/>
            <a:miter lim="800000"/>
            <a:headEnd/>
            <a:tailEnd/>
          </a:ln>
        </p:spPr>
        <p:txBody>
          <a:bodyPr>
            <a:spAutoFit/>
          </a:bodyPr>
          <a:lstStyle/>
          <a:p>
            <a:r>
              <a:rPr lang="sv-SE">
                <a:latin typeface="Calibri" pitchFamily="34" charset="0"/>
              </a:rPr>
              <a:t>9.83 million km</a:t>
            </a:r>
            <a:r>
              <a:rPr lang="sv-SE" baseline="30000">
                <a:latin typeface="Calibri" pitchFamily="34" charset="0"/>
              </a:rPr>
              <a:t>2</a:t>
            </a:r>
            <a:endParaRPr lang="sv-SE">
              <a:latin typeface="Calibri" pitchFamily="34" charset="0"/>
            </a:endParaRPr>
          </a:p>
        </p:txBody>
      </p:sp>
    </p:spTree>
    <p:extLst>
      <p:ext uri="{BB962C8B-B14F-4D97-AF65-F5344CB8AC3E}">
        <p14:creationId xmlns:p14="http://schemas.microsoft.com/office/powerpoint/2010/main" val="78115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746" name="Title 1"/>
          <p:cNvSpPr>
            <a:spLocks noGrp="1"/>
          </p:cNvSpPr>
          <p:nvPr>
            <p:ph type="title"/>
          </p:nvPr>
        </p:nvSpPr>
        <p:spPr/>
        <p:txBody>
          <a:bodyPr/>
          <a:lstStyle/>
          <a:p>
            <a:r>
              <a:rPr lang="sv-SE" dirty="0" smtClean="0"/>
              <a:t>Immigration to Ellis </a:t>
            </a:r>
            <a:r>
              <a:rPr lang="sv-SE" dirty="0" err="1" smtClean="0"/>
              <a:t>Isand</a:t>
            </a:r>
            <a:endParaRPr lang="sv-SE" dirty="0" smtClean="0"/>
          </a:p>
        </p:txBody>
      </p:sp>
      <p:sp>
        <p:nvSpPr>
          <p:cNvPr id="31747" name="Rectangle 5"/>
          <p:cNvSpPr>
            <a:spLocks noChangeArrowheads="1"/>
          </p:cNvSpPr>
          <p:nvPr/>
        </p:nvSpPr>
        <p:spPr bwMode="auto">
          <a:xfrm>
            <a:off x="1116013" y="4797425"/>
            <a:ext cx="7519987" cy="923925"/>
          </a:xfrm>
          <a:prstGeom prst="rect">
            <a:avLst/>
          </a:prstGeom>
          <a:noFill/>
          <a:ln w="9525">
            <a:noFill/>
            <a:miter lim="800000"/>
            <a:headEnd/>
            <a:tailEnd/>
          </a:ln>
        </p:spPr>
        <p:txBody>
          <a:bodyPr>
            <a:spAutoFit/>
          </a:bodyPr>
          <a:lstStyle/>
          <a:p>
            <a:r>
              <a:rPr lang="en-US">
                <a:latin typeface="Calibri" pitchFamily="34" charset="0"/>
              </a:rPr>
              <a:t>It has been estimated that one out of every two Americans living today can trace his or her family history back to at least one ancestor who passed through the famous immigration station on New York's Ellis Island.</a:t>
            </a:r>
            <a:r>
              <a:rPr lang="en-US" baseline="30000">
                <a:latin typeface="Calibri" pitchFamily="34" charset="0"/>
                <a:hlinkClick r:id="rId4"/>
              </a:rPr>
              <a:t>33</a:t>
            </a:r>
            <a:endParaRPr lang="sv-SE">
              <a:latin typeface="Calibri" pitchFamily="34" charset="0"/>
            </a:endParaRPr>
          </a:p>
        </p:txBody>
      </p:sp>
      <p:sp>
        <p:nvSpPr>
          <p:cNvPr id="31748" name="Rectangle 6"/>
          <p:cNvSpPr>
            <a:spLocks noChangeArrowheads="1"/>
          </p:cNvSpPr>
          <p:nvPr/>
        </p:nvSpPr>
        <p:spPr bwMode="auto">
          <a:xfrm>
            <a:off x="1908175" y="5805488"/>
            <a:ext cx="4572000" cy="922337"/>
          </a:xfrm>
          <a:prstGeom prst="rect">
            <a:avLst/>
          </a:prstGeom>
          <a:noFill/>
          <a:ln w="9525">
            <a:noFill/>
            <a:miter lim="800000"/>
            <a:headEnd/>
            <a:tailEnd/>
          </a:ln>
        </p:spPr>
        <p:txBody>
          <a:bodyPr>
            <a:spAutoFit/>
          </a:bodyPr>
          <a:lstStyle/>
          <a:p>
            <a:r>
              <a:rPr lang="en-US">
                <a:latin typeface="Calibri" pitchFamily="34" charset="0"/>
              </a:rPr>
              <a:t>On its busiest day—17 April 1907—the Ellis Island immigration station processed the arrivals of 11,747 European newcomers.</a:t>
            </a:r>
            <a:r>
              <a:rPr lang="en-US" baseline="30000">
                <a:latin typeface="Calibri" pitchFamily="34" charset="0"/>
                <a:hlinkClick r:id="rId4"/>
              </a:rPr>
              <a:t>34</a:t>
            </a:r>
            <a:endParaRPr lang="sv-SE">
              <a:latin typeface="Calibri" pitchFamily="34" charset="0"/>
            </a:endParaRPr>
          </a:p>
        </p:txBody>
      </p:sp>
      <p:pic>
        <p:nvPicPr>
          <p:cNvPr id="31749" name="Picture 4"/>
          <p:cNvPicPr>
            <a:picLocks noChangeAspect="1"/>
          </p:cNvPicPr>
          <p:nvPr/>
        </p:nvPicPr>
        <p:blipFill>
          <a:blip r:embed="rId5"/>
          <a:srcRect/>
          <a:stretch>
            <a:fillRect/>
          </a:stretch>
        </p:blipFill>
        <p:spPr bwMode="auto">
          <a:xfrm>
            <a:off x="2366963" y="1196975"/>
            <a:ext cx="4410075" cy="34559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sv-SE" smtClean="0"/>
              <a:t>The Melting Pot/Salad Bowl</a:t>
            </a:r>
          </a:p>
        </p:txBody>
      </p:sp>
      <p:pic>
        <p:nvPicPr>
          <p:cNvPr id="28674"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The featured song </a:t>
            </a:r>
            <a:r>
              <a:rPr lang="en-US" dirty="0" smtClean="0">
                <a:hlinkClick r:id="rId4" action="ppaction://hlinkfile"/>
              </a:rPr>
              <a:t>“This Land is Your Land"</a:t>
            </a:r>
            <a:r>
              <a:rPr lang="en-US" dirty="0" smtClean="0"/>
              <a:t> is one of American all-time favorite folks songs. It's also a patriotic song and has been named as one of the top 10 favorite Fourth of July songs.</a:t>
            </a:r>
            <a:br>
              <a:rPr lang="en-US" dirty="0" smtClean="0"/>
            </a:br>
            <a:endParaRPr lang="en-US" dirty="0" smtClean="0"/>
          </a:p>
          <a:p>
            <a:endParaRPr lang="en-US" dirty="0" smtClean="0"/>
          </a:p>
          <a:p>
            <a:endParaRPr lang="en-US" dirty="0" smtClean="0"/>
          </a:p>
        </p:txBody>
      </p:sp>
    </p:spTree>
    <p:extLst>
      <p:ext uri="{BB962C8B-B14F-4D97-AF65-F5344CB8AC3E}">
        <p14:creationId xmlns:p14="http://schemas.microsoft.com/office/powerpoint/2010/main" val="359475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1837"/>
          </a:xfrm>
        </p:spPr>
        <p:txBody>
          <a:bodyPr rtlCol="0">
            <a:normAutofit fontScale="90000"/>
          </a:bodyPr>
          <a:lstStyle/>
          <a:p>
            <a:pPr fontAlgn="auto">
              <a:spcAft>
                <a:spcPts val="0"/>
              </a:spcAft>
              <a:defRPr/>
            </a:pPr>
            <a:r>
              <a:rPr lang="sv-SE" dirty="0" err="1" smtClean="0"/>
              <a:t>American</a:t>
            </a:r>
            <a:r>
              <a:rPr lang="sv-SE" dirty="0" smtClean="0"/>
              <a:t> Culture Studies</a:t>
            </a:r>
            <a:br>
              <a:rPr lang="sv-SE" dirty="0" smtClean="0"/>
            </a:br>
            <a:r>
              <a:rPr lang="sv-SE" dirty="0" err="1" smtClean="0"/>
              <a:t>Diversity</a:t>
            </a:r>
            <a:r>
              <a:rPr lang="sv-SE" dirty="0" smtClean="0"/>
              <a:t> and the </a:t>
            </a:r>
            <a:r>
              <a:rPr lang="sv-SE" dirty="0" err="1" smtClean="0"/>
              <a:t>Lay</a:t>
            </a:r>
            <a:r>
              <a:rPr lang="sv-SE" dirty="0" smtClean="0"/>
              <a:t> </a:t>
            </a:r>
            <a:r>
              <a:rPr lang="sv-SE" dirty="0" err="1" smtClean="0"/>
              <a:t>of</a:t>
            </a:r>
            <a:r>
              <a:rPr lang="sv-SE" dirty="0" smtClean="0"/>
              <a:t> the Land</a:t>
            </a:r>
            <a:br>
              <a:rPr lang="sv-SE" dirty="0" smtClean="0"/>
            </a:br>
            <a:endParaRPr lang="sv-SE" dirty="0"/>
          </a:p>
        </p:txBody>
      </p:sp>
      <p:pic>
        <p:nvPicPr>
          <p:cNvPr id="19458"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557338"/>
            <a:ext cx="8229600" cy="4525962"/>
          </a:xfrm>
        </p:spPr>
        <p:txBody>
          <a:bodyPr rtlCol="0">
            <a:normAutofit/>
          </a:bodyPr>
          <a:lstStyle/>
          <a:p>
            <a:pPr>
              <a:defRPr/>
            </a:pPr>
            <a:r>
              <a:rPr lang="sv-SE" dirty="0" smtClean="0"/>
              <a:t>Led </a:t>
            </a:r>
            <a:r>
              <a:rPr lang="sv-SE" dirty="0" err="1" smtClean="0"/>
              <a:t>European</a:t>
            </a:r>
            <a:r>
              <a:rPr lang="sv-SE" dirty="0" smtClean="0"/>
              <a:t> expeditions to the </a:t>
            </a:r>
            <a:r>
              <a:rPr lang="sv-SE" dirty="0" err="1" smtClean="0"/>
              <a:t>Caribbean</a:t>
            </a:r>
            <a:r>
              <a:rPr lang="sv-SE" dirty="0" smtClean="0"/>
              <a:t>, Central </a:t>
            </a:r>
            <a:r>
              <a:rPr lang="sv-SE" dirty="0" err="1" smtClean="0"/>
              <a:t>America</a:t>
            </a:r>
            <a:r>
              <a:rPr lang="sv-SE" dirty="0" smtClean="0"/>
              <a:t> and South </a:t>
            </a:r>
            <a:r>
              <a:rPr lang="sv-SE" dirty="0" err="1" smtClean="0"/>
              <a:t>America</a:t>
            </a:r>
            <a:r>
              <a:rPr lang="sv-SE" dirty="0" smtClean="0"/>
              <a:t>. 1492</a:t>
            </a:r>
          </a:p>
          <a:p>
            <a:pPr>
              <a:defRPr/>
            </a:pPr>
            <a:endParaRPr lang="sv-SE" dirty="0"/>
          </a:p>
          <a:p>
            <a:pPr>
              <a:defRPr/>
            </a:pPr>
            <a:r>
              <a:rPr lang="sv-SE" dirty="0" err="1" smtClean="0"/>
              <a:t>Catholic</a:t>
            </a:r>
            <a:r>
              <a:rPr lang="sv-SE" dirty="0" smtClean="0"/>
              <a:t> </a:t>
            </a:r>
            <a:r>
              <a:rPr lang="sv-SE" dirty="0" err="1" smtClean="0"/>
              <a:t>Monarchs</a:t>
            </a:r>
            <a:r>
              <a:rPr lang="sv-SE" dirty="0" smtClean="0"/>
              <a:t> </a:t>
            </a:r>
            <a:r>
              <a:rPr lang="sv-SE" dirty="0" err="1" smtClean="0"/>
              <a:t>of</a:t>
            </a:r>
            <a:r>
              <a:rPr lang="sv-SE" dirty="0" smtClean="0"/>
              <a:t> </a:t>
            </a:r>
            <a:r>
              <a:rPr lang="sv-SE" dirty="0" err="1" smtClean="0"/>
              <a:t>Spain</a:t>
            </a:r>
            <a:r>
              <a:rPr lang="sv-SE" dirty="0" smtClean="0"/>
              <a:t> </a:t>
            </a:r>
            <a:r>
              <a:rPr lang="sv-SE" dirty="0" err="1" smtClean="0"/>
              <a:t>sponsored</a:t>
            </a:r>
            <a:r>
              <a:rPr lang="sv-SE" dirty="0" smtClean="0"/>
              <a:t> the </a:t>
            </a:r>
            <a:r>
              <a:rPr lang="sv-SE" dirty="0" err="1" smtClean="0"/>
              <a:t>journey</a:t>
            </a:r>
            <a:r>
              <a:rPr lang="sv-SE" dirty="0" smtClean="0"/>
              <a:t>.</a:t>
            </a:r>
            <a:endParaRPr lang="sv-SE" dirty="0" smtClean="0"/>
          </a:p>
          <a:p>
            <a:pPr>
              <a:defRPr/>
            </a:pPr>
            <a:endParaRPr lang="sv-SE" dirty="0"/>
          </a:p>
          <a:p>
            <a:pPr>
              <a:defRPr/>
            </a:pPr>
            <a:r>
              <a:rPr lang="sv-SE" dirty="0" err="1" smtClean="0"/>
              <a:t>Initiated</a:t>
            </a:r>
            <a:r>
              <a:rPr lang="sv-SE" dirty="0" smtClean="0"/>
              <a:t> </a:t>
            </a:r>
            <a:r>
              <a:rPr lang="sv-SE" dirty="0" err="1" smtClean="0"/>
              <a:t>European</a:t>
            </a:r>
            <a:r>
              <a:rPr lang="sv-SE" dirty="0" smtClean="0"/>
              <a:t> </a:t>
            </a:r>
            <a:r>
              <a:rPr lang="sv-SE" dirty="0" err="1" smtClean="0"/>
              <a:t>Colonization</a:t>
            </a:r>
            <a:r>
              <a:rPr lang="sv-SE" dirty="0" smtClean="0"/>
              <a:t> </a:t>
            </a:r>
            <a:r>
              <a:rPr lang="sv-SE" dirty="0" err="1" smtClean="0"/>
              <a:t>of</a:t>
            </a:r>
            <a:r>
              <a:rPr lang="sv-SE" dirty="0" smtClean="0"/>
              <a:t> the </a:t>
            </a:r>
            <a:r>
              <a:rPr lang="sv-SE" dirty="0" err="1" smtClean="0"/>
              <a:t>Americas</a:t>
            </a:r>
            <a:r>
              <a:rPr lang="sv-SE" dirty="0" smtClean="0"/>
              <a:t>. </a:t>
            </a:r>
            <a:endParaRPr lang="sv-SE" dirty="0"/>
          </a:p>
        </p:txBody>
      </p:sp>
      <p:sp>
        <p:nvSpPr>
          <p:cNvPr id="5" name="TextBox 4"/>
          <p:cNvSpPr txBox="1"/>
          <p:nvPr/>
        </p:nvSpPr>
        <p:spPr>
          <a:xfrm>
            <a:off x="1259632" y="580038"/>
            <a:ext cx="6840760" cy="707886"/>
          </a:xfrm>
          <a:prstGeom prst="rect">
            <a:avLst/>
          </a:prstGeom>
          <a:noFill/>
        </p:spPr>
        <p:txBody>
          <a:bodyPr>
            <a:spAutoFit/>
          </a:bodyPr>
          <a:lstStyle/>
          <a:p>
            <a:pPr algn="ctr" fontAlgn="auto">
              <a:spcBef>
                <a:spcPts val="0"/>
              </a:spcBef>
              <a:spcAft>
                <a:spcPts val="0"/>
              </a:spcAft>
              <a:defRPr/>
            </a:pPr>
            <a:r>
              <a:rPr lang="sv-SE"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Christopher Columbus</a:t>
            </a:r>
            <a:endParaRPr lang="sv-SE"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extLst>
      <p:ext uri="{BB962C8B-B14F-4D97-AF65-F5344CB8AC3E}">
        <p14:creationId xmlns:p14="http://schemas.microsoft.com/office/powerpoint/2010/main" val="22859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2577" y="1556792"/>
            <a:ext cx="6336704" cy="14668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645024"/>
            <a:ext cx="6336704" cy="1905000"/>
          </a:xfrm>
          <a:prstGeom prst="rect">
            <a:avLst/>
          </a:prstGeom>
        </p:spPr>
      </p:pic>
      <p:sp>
        <p:nvSpPr>
          <p:cNvPr id="7" name="Title 6"/>
          <p:cNvSpPr>
            <a:spLocks noGrp="1"/>
          </p:cNvSpPr>
          <p:nvPr>
            <p:ph type="title"/>
          </p:nvPr>
        </p:nvSpPr>
        <p:spPr>
          <a:xfrm>
            <a:off x="3129719" y="208261"/>
            <a:ext cx="2929007" cy="923330"/>
          </a:xfrm>
          <a:prstGeom prst="rect">
            <a:avLst/>
          </a:prstGeom>
          <a:noFill/>
        </p:spPr>
        <p:txBody>
          <a:bodyPr wrap="none" lIns="91440" tIns="45720" rIns="91440" bIns="45720">
            <a:spAutoFit/>
          </a:bodyPr>
          <a:lstStyle/>
          <a:p>
            <a:pPr algn="ctr"/>
            <a:r>
              <a:rPr lang="sv-SE" sz="5400" b="1" dirty="0" smtClean="0">
                <a:ln w="6600">
                  <a:solidFill>
                    <a:schemeClr val="accent2"/>
                  </a:solidFill>
                  <a:prstDash val="solid"/>
                </a:ln>
                <a:solidFill>
                  <a:srgbClr val="FFFFFF"/>
                </a:solidFill>
                <a:effectLst>
                  <a:outerShdw dist="38100" dir="2700000" algn="tl" rotWithShape="0">
                    <a:schemeClr val="accent2"/>
                  </a:outerShdw>
                </a:effectLst>
              </a:rPr>
              <a:t>TIMELINE</a:t>
            </a:r>
            <a:endParaRPr lang="sv-SE"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7227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2816"/>
            <a:ext cx="6851104" cy="1809750"/>
          </a:xfrm>
        </p:spPr>
      </p:pic>
      <p:sp>
        <p:nvSpPr>
          <p:cNvPr id="5" name="Rectangle 4"/>
          <p:cNvSpPr/>
          <p:nvPr/>
        </p:nvSpPr>
        <p:spPr>
          <a:xfrm>
            <a:off x="539552" y="3600280"/>
            <a:ext cx="6534472" cy="2031325"/>
          </a:xfrm>
          <a:prstGeom prst="rect">
            <a:avLst/>
          </a:prstGeom>
        </p:spPr>
        <p:txBody>
          <a:bodyPr wrap="square">
            <a:spAutoFit/>
          </a:bodyPr>
          <a:lstStyle/>
          <a:p>
            <a:r>
              <a:rPr lang="en-US" dirty="0" smtClean="0">
                <a:solidFill>
                  <a:srgbClr val="6C3713"/>
                </a:solidFill>
                <a:latin typeface="Georgia" panose="02040502050405020303" pitchFamily="18" charset="0"/>
              </a:rPr>
              <a:t> </a:t>
            </a:r>
            <a:r>
              <a:rPr lang="en-US" dirty="0">
                <a:solidFill>
                  <a:srgbClr val="6C3713"/>
                </a:solidFill>
                <a:latin typeface="Georgia" panose="02040502050405020303" pitchFamily="18" charset="0"/>
              </a:rPr>
              <a:t>T</a:t>
            </a:r>
            <a:r>
              <a:rPr lang="en-US" dirty="0" smtClean="0">
                <a:solidFill>
                  <a:srgbClr val="6C3713"/>
                </a:solidFill>
                <a:latin typeface="Georgia" panose="02040502050405020303" pitchFamily="18" charset="0"/>
              </a:rPr>
              <a:t>oday's </a:t>
            </a:r>
            <a:r>
              <a:rPr lang="en-US" dirty="0">
                <a:solidFill>
                  <a:srgbClr val="6C3713"/>
                </a:solidFill>
                <a:latin typeface="Georgia" panose="02040502050405020303" pitchFamily="18" charset="0"/>
              </a:rPr>
              <a:t>Seminole Tribe of Florida can be traced back at least 12,000 years, say researchers. </a:t>
            </a:r>
            <a:r>
              <a:rPr lang="en-US" dirty="0" smtClean="0">
                <a:solidFill>
                  <a:srgbClr val="6C3713"/>
                </a:solidFill>
                <a:latin typeface="Georgia" panose="02040502050405020303" pitchFamily="18" charset="0"/>
              </a:rPr>
              <a:t> </a:t>
            </a:r>
          </a:p>
          <a:p>
            <a:endParaRPr lang="en-US" dirty="0">
              <a:solidFill>
                <a:srgbClr val="6C3713"/>
              </a:solidFill>
              <a:latin typeface="Georgia" panose="02040502050405020303" pitchFamily="18" charset="0"/>
            </a:endParaRPr>
          </a:p>
          <a:p>
            <a:r>
              <a:rPr lang="en-US" dirty="0" smtClean="0">
                <a:solidFill>
                  <a:srgbClr val="6C3713"/>
                </a:solidFill>
                <a:latin typeface="Georgia" panose="02040502050405020303" pitchFamily="18" charset="0"/>
              </a:rPr>
              <a:t>By </a:t>
            </a:r>
            <a:r>
              <a:rPr lang="en-US" dirty="0">
                <a:solidFill>
                  <a:srgbClr val="6C3713"/>
                </a:solidFill>
                <a:latin typeface="Georgia" panose="02040502050405020303" pitchFamily="18" charset="0"/>
              </a:rPr>
              <a:t>the time the Spaniards "discovered" Florida (1513), this large territory held, perhaps, 200,000 Seminole ancestors in hundreds of tribes, all members of the </a:t>
            </a:r>
            <a:r>
              <a:rPr lang="en-US" dirty="0" err="1">
                <a:solidFill>
                  <a:srgbClr val="6C3713"/>
                </a:solidFill>
                <a:latin typeface="Georgia" panose="02040502050405020303" pitchFamily="18" charset="0"/>
              </a:rPr>
              <a:t>Maskókî</a:t>
            </a:r>
            <a:r>
              <a:rPr lang="en-US" dirty="0">
                <a:solidFill>
                  <a:srgbClr val="6C3713"/>
                </a:solidFill>
                <a:latin typeface="Georgia" panose="02040502050405020303" pitchFamily="18" charset="0"/>
              </a:rPr>
              <a:t> linguistic family.</a:t>
            </a:r>
            <a:endParaRPr lang="sv-SE" dirty="0"/>
          </a:p>
        </p:txBody>
      </p:sp>
      <p:sp>
        <p:nvSpPr>
          <p:cNvPr id="6" name="Title 5"/>
          <p:cNvSpPr>
            <a:spLocks noGrp="1"/>
          </p:cNvSpPr>
          <p:nvPr>
            <p:ph type="title"/>
          </p:nvPr>
        </p:nvSpPr>
        <p:spPr>
          <a:xfrm>
            <a:off x="1602155" y="280492"/>
            <a:ext cx="5984139" cy="923330"/>
          </a:xfrm>
          <a:prstGeom prst="rect">
            <a:avLst/>
          </a:prstGeom>
          <a:noFill/>
        </p:spPr>
        <p:txBody>
          <a:bodyPr wrap="none" lIns="91440" tIns="45720" rIns="91440" bIns="45720">
            <a:spAutoFit/>
          </a:bodyPr>
          <a:lstStyle/>
          <a:p>
            <a:pPr algn="ctr"/>
            <a:r>
              <a:rPr lang="sv-SE" sz="5400" b="1" dirty="0" smtClean="0">
                <a:ln w="6600">
                  <a:solidFill>
                    <a:schemeClr val="accent2"/>
                  </a:solidFill>
                  <a:prstDash val="solid"/>
                </a:ln>
                <a:solidFill>
                  <a:srgbClr val="FFFFFF"/>
                </a:solidFill>
                <a:effectLst>
                  <a:outerShdw dist="38100" dir="2700000" algn="tl" rotWithShape="0">
                    <a:schemeClr val="accent2"/>
                  </a:outerShdw>
                </a:effectLst>
              </a:rPr>
              <a:t>TIMELINE </a:t>
            </a:r>
            <a:r>
              <a:rPr lang="sv-SE" sz="5400" b="1" dirty="0" err="1" smtClean="0">
                <a:ln w="6600">
                  <a:solidFill>
                    <a:schemeClr val="accent2"/>
                  </a:solidFill>
                  <a:prstDash val="solid"/>
                </a:ln>
                <a:solidFill>
                  <a:srgbClr val="FFFFFF"/>
                </a:solidFill>
                <a:effectLst>
                  <a:outerShdw dist="38100" dir="2700000" algn="tl" rotWithShape="0">
                    <a:schemeClr val="accent2"/>
                  </a:outerShdw>
                </a:effectLst>
              </a:rPr>
              <a:t>continued</a:t>
            </a:r>
            <a:endParaRPr lang="sv-SE"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5313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sv-SE" smtClean="0"/>
              <a:t>GEOGRAPHY GAMES</a:t>
            </a:r>
          </a:p>
        </p:txBody>
      </p:sp>
      <p:pic>
        <p:nvPicPr>
          <p:cNvPr id="3" name="Picture 2"/>
          <p:cNvPicPr>
            <a:picLocks noChangeAspect="1"/>
          </p:cNvPicPr>
          <p:nvPr/>
        </p:nvPicPr>
        <p:blipFill>
          <a:blip r:embed="rId3"/>
          <a:stretch>
            <a:fillRect/>
          </a:stretch>
        </p:blipFill>
        <p:spPr>
          <a:xfrm>
            <a:off x="20913" y="-17220"/>
            <a:ext cx="9144000" cy="6858000"/>
          </a:xfrm>
          <a:prstGeom prst="rect">
            <a:avLst/>
          </a:prstGeom>
          <a:ln>
            <a:no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669" y="1858282"/>
            <a:ext cx="6081762" cy="4525963"/>
          </a:xfrm>
          <a:prstGeom prst="rect">
            <a:avLst/>
          </a:prstGeom>
        </p:spPr>
      </p:pic>
      <p:sp>
        <p:nvSpPr>
          <p:cNvPr id="7" name="Rectangle 6"/>
          <p:cNvSpPr/>
          <p:nvPr/>
        </p:nvSpPr>
        <p:spPr>
          <a:xfrm>
            <a:off x="1907704" y="475931"/>
            <a:ext cx="5711693" cy="923330"/>
          </a:xfrm>
          <a:prstGeom prst="rect">
            <a:avLst/>
          </a:prstGeom>
          <a:noFill/>
        </p:spPr>
        <p:txBody>
          <a:bodyPr wrap="none" lIns="91440" tIns="45720" rIns="91440" bIns="45720">
            <a:spAutoFit/>
          </a:bodyPr>
          <a:lstStyle/>
          <a:p>
            <a:pPr algn="ctr"/>
            <a:r>
              <a:rPr lang="sv-SE" sz="5400" b="1" cap="none" spc="0" dirty="0">
                <a:ln w="6600">
                  <a:solidFill>
                    <a:schemeClr val="accent2"/>
                  </a:solidFill>
                  <a:prstDash val="solid"/>
                </a:ln>
                <a:solidFill>
                  <a:srgbClr val="FFFFFF"/>
                </a:solidFill>
                <a:effectLst>
                  <a:outerShdw dist="38100" dir="2700000" algn="tl" rotWithShape="0">
                    <a:schemeClr val="accent2"/>
                  </a:outerShdw>
                </a:effectLst>
              </a:rPr>
              <a:t>NATIVE INDIANS</a:t>
            </a:r>
          </a:p>
        </p:txBody>
      </p:sp>
    </p:spTree>
    <p:extLst>
      <p:ext uri="{BB962C8B-B14F-4D97-AF65-F5344CB8AC3E}">
        <p14:creationId xmlns:p14="http://schemas.microsoft.com/office/powerpoint/2010/main" val="284565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 y="-28381"/>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6C3713"/>
                </a:solidFill>
                <a:latin typeface="Georgia" panose="02040502050405020303" pitchFamily="18" charset="0"/>
              </a:rPr>
              <a:t/>
            </a:r>
            <a:br>
              <a:rPr lang="en-US" b="1" dirty="0" smtClean="0">
                <a:solidFill>
                  <a:srgbClr val="6C3713"/>
                </a:solidFill>
                <a:latin typeface="Georgia" panose="02040502050405020303" pitchFamily="18" charset="0"/>
              </a:rPr>
            </a:br>
            <a:r>
              <a:rPr lang="en-US" b="1" dirty="0" smtClean="0">
                <a:solidFill>
                  <a:srgbClr val="6C3713"/>
                </a:solidFill>
                <a:latin typeface="Georgia" panose="02040502050405020303" pitchFamily="18" charset="0"/>
              </a:rPr>
              <a:t>Indian </a:t>
            </a:r>
            <a:r>
              <a:rPr lang="en-US" b="1" dirty="0">
                <a:solidFill>
                  <a:srgbClr val="6C3713"/>
                </a:solidFill>
                <a:latin typeface="Georgia" panose="02040502050405020303" pitchFamily="18" charset="0"/>
              </a:rPr>
              <a:t>Resistance and Removal</a:t>
            </a:r>
            <a:br>
              <a:rPr lang="en-US" b="1" dirty="0">
                <a:solidFill>
                  <a:srgbClr val="6C3713"/>
                </a:solidFill>
                <a:latin typeface="Georgia" panose="02040502050405020303" pitchFamily="18" charset="0"/>
              </a:rPr>
            </a:br>
            <a:endParaRPr lang="sv-SE" dirty="0"/>
          </a:p>
        </p:txBody>
      </p:sp>
      <p:sp>
        <p:nvSpPr>
          <p:cNvPr id="3" name="Rectangle 2"/>
          <p:cNvSpPr/>
          <p:nvPr/>
        </p:nvSpPr>
        <p:spPr>
          <a:xfrm>
            <a:off x="319174" y="2708920"/>
            <a:ext cx="8363272" cy="2031325"/>
          </a:xfrm>
          <a:prstGeom prst="rect">
            <a:avLst/>
          </a:prstGeom>
        </p:spPr>
        <p:txBody>
          <a:bodyPr wrap="square">
            <a:spAutoFit/>
          </a:bodyPr>
          <a:lstStyle/>
          <a:p>
            <a:r>
              <a:rPr lang="en-US" dirty="0" smtClean="0">
                <a:solidFill>
                  <a:schemeClr val="accent1">
                    <a:lumMod val="75000"/>
                  </a:schemeClr>
                </a:solidFill>
                <a:latin typeface="Georgia" panose="02040502050405020303" pitchFamily="18" charset="0"/>
              </a:rPr>
              <a:t>In </a:t>
            </a:r>
            <a:r>
              <a:rPr lang="en-US" dirty="0">
                <a:solidFill>
                  <a:schemeClr val="accent1">
                    <a:lumMod val="75000"/>
                  </a:schemeClr>
                </a:solidFill>
                <a:latin typeface="Georgia" panose="02040502050405020303" pitchFamily="18" charset="0"/>
              </a:rPr>
              <a:t>the early days of its existence, the fledgling United States government carried out a </a:t>
            </a:r>
            <a:r>
              <a:rPr lang="en-US" b="1" dirty="0">
                <a:solidFill>
                  <a:schemeClr val="accent1">
                    <a:lumMod val="75000"/>
                  </a:schemeClr>
                </a:solidFill>
                <a:latin typeface="Georgia" panose="02040502050405020303" pitchFamily="18" charset="0"/>
              </a:rPr>
              <a:t>policy of displacement and extermination </a:t>
            </a:r>
            <a:r>
              <a:rPr lang="en-US" dirty="0">
                <a:solidFill>
                  <a:schemeClr val="accent1">
                    <a:lumMod val="75000"/>
                  </a:schemeClr>
                </a:solidFill>
                <a:latin typeface="Georgia" panose="02040502050405020303" pitchFamily="18" charset="0"/>
              </a:rPr>
              <a:t>against the American Indians in the eastern US, systematically removing them from the path of "white" settlement. Until 1821, Florida remained under the control of the government of </a:t>
            </a:r>
            <a:r>
              <a:rPr lang="en-US" dirty="0" smtClean="0">
                <a:solidFill>
                  <a:schemeClr val="accent1">
                    <a:lumMod val="75000"/>
                  </a:schemeClr>
                </a:solidFill>
                <a:latin typeface="Georgia" panose="02040502050405020303" pitchFamily="18" charset="0"/>
              </a:rPr>
              <a:t>Spain.</a:t>
            </a:r>
          </a:p>
          <a:p>
            <a:endParaRPr lang="en-US" b="0" i="0" dirty="0">
              <a:solidFill>
                <a:schemeClr val="accent1">
                  <a:lumMod val="75000"/>
                </a:schemeClr>
              </a:solidFill>
              <a:effectLst/>
              <a:latin typeface="Georgia" panose="02040502050405020303" pitchFamily="18" charset="0"/>
            </a:endParaRPr>
          </a:p>
          <a:p>
            <a:endParaRPr lang="en-US" b="0" i="0" dirty="0">
              <a:solidFill>
                <a:schemeClr val="accent1">
                  <a:lumMod val="75000"/>
                </a:schemeClr>
              </a:solidFill>
              <a:effectLst/>
              <a:latin typeface="Georgia" panose="02040502050405020303" pitchFamily="18" charset="0"/>
            </a:endParaRPr>
          </a:p>
        </p:txBody>
      </p:sp>
    </p:spTree>
    <p:extLst>
      <p:ext uri="{BB962C8B-B14F-4D97-AF65-F5344CB8AC3E}">
        <p14:creationId xmlns:p14="http://schemas.microsoft.com/office/powerpoint/2010/main" val="1897441645"/>
      </p:ext>
    </p:extLst>
  </p:cSld>
  <p:clrMapOvr>
    <a:masterClrMapping/>
  </p:clrMapOvr>
  <p:transition spd="slow">
    <p:push dir="u"/>
    <p:sndAc>
      <p:stSnd>
        <p:snd r:embed="rId2" name="breez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49820" y="289572"/>
            <a:ext cx="5981288" cy="812678"/>
          </a:xfrm>
        </p:spPr>
        <p:txBody>
          <a:bodyPr/>
          <a:lstStyle/>
          <a:p>
            <a:r>
              <a:rPr lang="sv-SE" dirty="0" err="1" smtClean="0"/>
              <a:t>Native</a:t>
            </a:r>
            <a:r>
              <a:rPr lang="sv-SE" dirty="0" smtClean="0"/>
              <a:t> </a:t>
            </a:r>
            <a:r>
              <a:rPr lang="sv-SE" dirty="0" err="1" smtClean="0"/>
              <a:t>Americans</a:t>
            </a:r>
            <a:endParaRPr lang="sv-S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628800"/>
            <a:ext cx="1460500" cy="1905000"/>
          </a:xfrm>
          <a:prstGeom prst="rect">
            <a:avLst/>
          </a:prstGeom>
        </p:spPr>
      </p:pic>
      <p:sp>
        <p:nvSpPr>
          <p:cNvPr id="5" name="Rectangle 4"/>
          <p:cNvSpPr/>
          <p:nvPr/>
        </p:nvSpPr>
        <p:spPr>
          <a:xfrm>
            <a:off x="2843808" y="1865779"/>
            <a:ext cx="4593312" cy="1200329"/>
          </a:xfrm>
          <a:prstGeom prst="rect">
            <a:avLst/>
          </a:prstGeom>
        </p:spPr>
        <p:txBody>
          <a:bodyPr wrap="square">
            <a:spAutoFit/>
          </a:bodyPr>
          <a:lstStyle/>
          <a:p>
            <a:r>
              <a:rPr lang="en-US" dirty="0">
                <a:solidFill>
                  <a:srgbClr val="000000"/>
                </a:solidFill>
                <a:latin typeface="Arial" panose="020B0604020202020204" pitchFamily="34" charset="0"/>
              </a:rPr>
              <a:t>Herrington is the first Native American to walk in space when launched November 23, 2002 aboard the Space Shuttle Endeavor.</a:t>
            </a:r>
            <a:endParaRPr lang="sv-SE" dirty="0"/>
          </a:p>
        </p:txBody>
      </p:sp>
      <p:sp>
        <p:nvSpPr>
          <p:cNvPr id="6" name="Rectangle 5"/>
          <p:cNvSpPr/>
          <p:nvPr/>
        </p:nvSpPr>
        <p:spPr>
          <a:xfrm>
            <a:off x="2843808" y="1322944"/>
            <a:ext cx="3852337" cy="369332"/>
          </a:xfrm>
          <a:prstGeom prst="rect">
            <a:avLst/>
          </a:prstGeom>
        </p:spPr>
        <p:txBody>
          <a:bodyPr wrap="none">
            <a:spAutoFit/>
          </a:bodyPr>
          <a:lstStyle/>
          <a:p>
            <a:r>
              <a:rPr lang="en-US" dirty="0">
                <a:solidFill>
                  <a:srgbClr val="000000"/>
                </a:solidFill>
                <a:latin typeface="Arial" panose="020B0604020202020204" pitchFamily="34" charset="0"/>
              </a:rPr>
              <a:t>Astronaut, of the Chickasaw Nation.</a:t>
            </a:r>
            <a:endParaRPr lang="sv-SE" dirty="0"/>
          </a:p>
        </p:txBody>
      </p:sp>
      <p:sp>
        <p:nvSpPr>
          <p:cNvPr id="7" name="TextBox 6"/>
          <p:cNvSpPr txBox="1"/>
          <p:nvPr/>
        </p:nvSpPr>
        <p:spPr>
          <a:xfrm>
            <a:off x="508546" y="3778917"/>
            <a:ext cx="1954560" cy="369332"/>
          </a:xfrm>
          <a:prstGeom prst="rect">
            <a:avLst/>
          </a:prstGeom>
          <a:noFill/>
        </p:spPr>
        <p:txBody>
          <a:bodyPr wrap="square" rtlCol="0">
            <a:spAutoFit/>
          </a:bodyPr>
          <a:lstStyle/>
          <a:p>
            <a:r>
              <a:rPr lang="sv-SE" dirty="0" smtClean="0"/>
              <a:t>John Herrington</a:t>
            </a:r>
            <a:endParaRPr lang="sv-SE"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321" y="3671000"/>
            <a:ext cx="1656184" cy="2408995"/>
          </a:xfrm>
          <a:prstGeom prst="rect">
            <a:avLst/>
          </a:prstGeom>
        </p:spPr>
      </p:pic>
      <p:sp>
        <p:nvSpPr>
          <p:cNvPr id="9" name="Rectangle 8"/>
          <p:cNvSpPr/>
          <p:nvPr/>
        </p:nvSpPr>
        <p:spPr>
          <a:xfrm>
            <a:off x="480081" y="4690832"/>
            <a:ext cx="1864678" cy="369332"/>
          </a:xfrm>
          <a:prstGeom prst="rect">
            <a:avLst/>
          </a:prstGeom>
        </p:spPr>
        <p:txBody>
          <a:bodyPr wrap="none">
            <a:spAutoFit/>
          </a:bodyPr>
          <a:lstStyle/>
          <a:p>
            <a:r>
              <a:rPr lang="sv-SE" dirty="0" smtClean="0">
                <a:solidFill>
                  <a:srgbClr val="000000"/>
                </a:solidFill>
                <a:latin typeface="Arial" panose="020B0604020202020204" pitchFamily="34" charset="0"/>
              </a:rPr>
              <a:t>Sherman </a:t>
            </a:r>
            <a:r>
              <a:rPr lang="sv-SE" dirty="0" err="1" smtClean="0">
                <a:solidFill>
                  <a:srgbClr val="000000"/>
                </a:solidFill>
                <a:latin typeface="Arial" panose="020B0604020202020204" pitchFamily="34" charset="0"/>
              </a:rPr>
              <a:t>Alexie</a:t>
            </a:r>
            <a:r>
              <a:rPr lang="sv-SE" dirty="0">
                <a:solidFill>
                  <a:srgbClr val="000000"/>
                </a:solidFill>
                <a:latin typeface="Arial" panose="020B0604020202020204" pitchFamily="34" charset="0"/>
              </a:rPr>
              <a:t> </a:t>
            </a:r>
            <a:endParaRPr lang="sv-SE" dirty="0"/>
          </a:p>
        </p:txBody>
      </p:sp>
      <p:sp>
        <p:nvSpPr>
          <p:cNvPr id="10" name="Rectangle 9"/>
          <p:cNvSpPr/>
          <p:nvPr/>
        </p:nvSpPr>
        <p:spPr>
          <a:xfrm>
            <a:off x="4743009" y="4162578"/>
            <a:ext cx="3906271" cy="1754326"/>
          </a:xfrm>
          <a:prstGeom prst="rect">
            <a:avLst/>
          </a:prstGeom>
        </p:spPr>
        <p:txBody>
          <a:bodyPr wrap="square">
            <a:spAutoFit/>
          </a:bodyPr>
          <a:lstStyle/>
          <a:p>
            <a:r>
              <a:rPr lang="en-US" dirty="0">
                <a:solidFill>
                  <a:srgbClr val="000000"/>
                </a:solidFill>
                <a:latin typeface="Arial" panose="020B0604020202020204" pitchFamily="34" charset="0"/>
              </a:rPr>
              <a:t>Poet/ Novelist/ Film Producer/ Screenwriter, of the Coeur d'Alene/ Spokane Indian </a:t>
            </a:r>
            <a:r>
              <a:rPr lang="en-US" dirty="0" smtClean="0">
                <a:solidFill>
                  <a:srgbClr val="000000"/>
                </a:solidFill>
                <a:latin typeface="Arial" panose="020B0604020202020204" pitchFamily="34" charset="0"/>
              </a:rPr>
              <a:t>Nations.</a:t>
            </a: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Produced the all Native American Film – Smoke Signals</a:t>
            </a:r>
            <a:endParaRPr lang="sv-SE" dirty="0"/>
          </a:p>
        </p:txBody>
      </p:sp>
    </p:spTree>
    <p:extLst>
      <p:ext uri="{BB962C8B-B14F-4D97-AF65-F5344CB8AC3E}">
        <p14:creationId xmlns:p14="http://schemas.microsoft.com/office/powerpoint/2010/main" val="363317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sheto46\Desktop\AMERICAN CULTURE LECTURES\background.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Title 1"/>
          <p:cNvSpPr>
            <a:spLocks noGrp="1"/>
          </p:cNvSpPr>
          <p:nvPr>
            <p:ph type="title"/>
          </p:nvPr>
        </p:nvSpPr>
        <p:spPr/>
        <p:txBody>
          <a:bodyPr/>
          <a:lstStyle/>
          <a:p>
            <a:r>
              <a:rPr lang="sv-SE" dirty="0" err="1" smtClean="0"/>
              <a:t>Hispanics</a:t>
            </a:r>
            <a:endParaRPr lang="sv-SE" dirty="0" smtClean="0"/>
          </a:p>
        </p:txBody>
      </p:sp>
      <p:sp>
        <p:nvSpPr>
          <p:cNvPr id="32771" name="Content Placeholder 2"/>
          <p:cNvSpPr>
            <a:spLocks noGrp="1"/>
          </p:cNvSpPr>
          <p:nvPr>
            <p:ph idx="1"/>
          </p:nvPr>
        </p:nvSpPr>
        <p:spPr/>
        <p:txBody>
          <a:bodyPr/>
          <a:lstStyle/>
          <a:p>
            <a:r>
              <a:rPr lang="sv-SE" dirty="0" smtClean="0"/>
              <a:t>Jimmy Smith</a:t>
            </a:r>
          </a:p>
          <a:p>
            <a:r>
              <a:rPr lang="sv-SE" dirty="0" smtClean="0"/>
              <a:t>Jose Feliciano</a:t>
            </a:r>
          </a:p>
          <a:p>
            <a:r>
              <a:rPr lang="sv-SE" dirty="0" smtClean="0"/>
              <a:t>Alberto Gonzalez</a:t>
            </a:r>
          </a:p>
          <a:p>
            <a:r>
              <a:rPr lang="sv-SE" dirty="0" smtClean="0"/>
              <a:t>Ted Cruz </a:t>
            </a:r>
          </a:p>
          <a:p>
            <a:r>
              <a:rPr lang="sv-SE" dirty="0" smtClean="0"/>
              <a:t>Sonya </a:t>
            </a:r>
            <a:r>
              <a:rPr lang="sv-SE" dirty="0" err="1" smtClean="0"/>
              <a:t>Sotomeyer</a:t>
            </a:r>
            <a:endParaRPr lang="sv-SE" dirty="0" smtClean="0"/>
          </a:p>
          <a:p>
            <a:r>
              <a:rPr lang="sv-SE" dirty="0" smtClean="0"/>
              <a:t>Marco </a:t>
            </a:r>
            <a:r>
              <a:rPr lang="sv-SE" dirty="0" err="1" smtClean="0"/>
              <a:t>Rubio</a:t>
            </a:r>
            <a:endParaRPr lang="sv-SE" dirty="0" smtClean="0"/>
          </a:p>
          <a:p>
            <a:endParaRPr lang="sv-SE" dirty="0" smtClean="0"/>
          </a:p>
        </p:txBody>
      </p:sp>
      <p:pic>
        <p:nvPicPr>
          <p:cNvPr id="32772" name="Picture 2" descr="Hispanic and Latino Americans Wikipedia.png"/>
          <p:cNvPicPr>
            <a:picLocks noChangeAspect="1" noChangeArrowheads="1"/>
          </p:cNvPicPr>
          <p:nvPr/>
        </p:nvPicPr>
        <p:blipFill>
          <a:blip r:embed="rId4"/>
          <a:srcRect/>
          <a:stretch>
            <a:fillRect/>
          </a:stretch>
        </p:blipFill>
        <p:spPr bwMode="auto">
          <a:xfrm>
            <a:off x="6443663" y="1628775"/>
            <a:ext cx="2476500" cy="43910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randombar(horizontal)">
                                      <p:cBhvr>
                                        <p:cTn id="7" dur="500"/>
                                        <p:tgtEl>
                                          <p:spTgt spid="3277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randombar(horizontal)">
                                      <p:cBhvr>
                                        <p:cTn id="10" dur="500"/>
                                        <p:tgtEl>
                                          <p:spTgt spid="32771">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randombar(horizontal)">
                                      <p:cBhvr>
                                        <p:cTn id="13" dur="500"/>
                                        <p:tgtEl>
                                          <p:spTgt spid="32771">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randombar(horizontal)">
                                      <p:cBhvr>
                                        <p:cTn id="16" dur="500"/>
                                        <p:tgtEl>
                                          <p:spTgt spid="32771">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randombar(horizontal)">
                                      <p:cBhvr>
                                        <p:cTn id="19" dur="500"/>
                                        <p:tgtEl>
                                          <p:spTgt spid="32771">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randombar(horizontal)">
                                      <p:cBhvr>
                                        <p:cTn id="22"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2" descr="d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40768"/>
            <a:ext cx="3562350" cy="2505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4653136"/>
            <a:ext cx="4572000" cy="2308324"/>
          </a:xfrm>
          <a:prstGeom prst="rect">
            <a:avLst/>
          </a:prstGeom>
        </p:spPr>
        <p:txBody>
          <a:bodyPr>
            <a:spAutoFit/>
          </a:bodyPr>
          <a:lstStyle/>
          <a:p>
            <a:r>
              <a:rPr lang="en-US" dirty="0">
                <a:solidFill>
                  <a:srgbClr val="000000"/>
                </a:solidFill>
                <a:latin typeface="Helvetica" panose="020B0604020202020204" pitchFamily="34" charset="0"/>
              </a:rPr>
              <a:t>After the </a:t>
            </a:r>
            <a:r>
              <a:rPr lang="en-US" dirty="0" smtClean="0">
                <a:solidFill>
                  <a:srgbClr val="000000"/>
                </a:solidFill>
                <a:latin typeface="Helvetica" panose="020B0604020202020204" pitchFamily="34" charset="0"/>
              </a:rPr>
              <a:t>attacks of 9/11, </a:t>
            </a:r>
            <a:r>
              <a:rPr lang="en-US" dirty="0">
                <a:solidFill>
                  <a:srgbClr val="000000"/>
                </a:solidFill>
                <a:latin typeface="Helvetica" panose="020B0604020202020204" pitchFamily="34" charset="0"/>
              </a:rPr>
              <a:t>Gonzales helped write the </a:t>
            </a:r>
            <a:r>
              <a:rPr lang="en-US" dirty="0">
                <a:solidFill>
                  <a:sysClr val="windowText" lastClr="000000"/>
                </a:solidFill>
                <a:latin typeface="Helvetica" panose="020B0604020202020204" pitchFamily="34" charset="0"/>
              </a:rPr>
              <a:t>Patriot Act</a:t>
            </a:r>
            <a:r>
              <a:rPr lang="en-US" dirty="0">
                <a:solidFill>
                  <a:srgbClr val="000000"/>
                </a:solidFill>
                <a:latin typeface="Helvetica" panose="020B0604020202020204" pitchFamily="34" charset="0"/>
              </a:rPr>
              <a:t>, which expanded federal power in the name of fighting terrorism. He also oversaw the selection of Bush's very conservative judicial </a:t>
            </a:r>
            <a:r>
              <a:rPr lang="en-US" dirty="0" smtClean="0">
                <a:solidFill>
                  <a:srgbClr val="000000"/>
                </a:solidFill>
                <a:latin typeface="Helvetica" panose="020B0604020202020204" pitchFamily="34" charset="0"/>
              </a:rPr>
              <a:t>nominees.</a:t>
            </a:r>
            <a:r>
              <a:rPr lang="en-US" dirty="0">
                <a:solidFill>
                  <a:srgbClr val="000000"/>
                </a:solidFill>
                <a:latin typeface="Helvetica" panose="020B0604020202020204" pitchFamily="34" charset="0"/>
              </a:rPr>
              <a:t/>
            </a:r>
            <a:br>
              <a:rPr lang="en-US" dirty="0">
                <a:solidFill>
                  <a:srgbClr val="000000"/>
                </a:solidFill>
                <a:latin typeface="Helvetica" panose="020B0604020202020204" pitchFamily="34" charset="0"/>
              </a:rPr>
            </a:br>
            <a:r>
              <a:rPr lang="en-US" dirty="0">
                <a:solidFill>
                  <a:srgbClr val="000000"/>
                </a:solidFill>
                <a:latin typeface="Helvetica" panose="020B0604020202020204" pitchFamily="34" charset="0"/>
              </a:rPr>
              <a:t/>
            </a:r>
            <a:br>
              <a:rPr lang="en-US" dirty="0">
                <a:solidFill>
                  <a:srgbClr val="000000"/>
                </a:solidFill>
                <a:latin typeface="Helvetica" panose="020B0604020202020204" pitchFamily="34" charset="0"/>
              </a:rPr>
            </a:br>
            <a:endParaRPr lang="sv-SE" dirty="0"/>
          </a:p>
        </p:txBody>
      </p:sp>
      <p:sp>
        <p:nvSpPr>
          <p:cNvPr id="4" name="Rectangle 3"/>
          <p:cNvSpPr/>
          <p:nvPr/>
        </p:nvSpPr>
        <p:spPr>
          <a:xfrm>
            <a:off x="5940152" y="4005064"/>
            <a:ext cx="2082621" cy="369332"/>
          </a:xfrm>
          <a:prstGeom prst="rect">
            <a:avLst/>
          </a:prstGeom>
        </p:spPr>
        <p:txBody>
          <a:bodyPr wrap="none">
            <a:spAutoFit/>
          </a:bodyPr>
          <a:lstStyle/>
          <a:p>
            <a:r>
              <a:rPr lang="sv-SE" b="1" dirty="0">
                <a:solidFill>
                  <a:srgbClr val="333333"/>
                </a:solidFill>
                <a:latin typeface="franklin-gothic-urw"/>
              </a:rPr>
              <a:t>Alberto Gonzales</a:t>
            </a:r>
            <a:endParaRPr lang="sv-SE" b="1" i="0" dirty="0">
              <a:solidFill>
                <a:srgbClr val="333333"/>
              </a:solidFill>
              <a:effectLst/>
              <a:latin typeface="franklin-gothic-urw"/>
            </a:endParaRPr>
          </a:p>
        </p:txBody>
      </p:sp>
      <p:sp>
        <p:nvSpPr>
          <p:cNvPr id="5" name="TextBox 4"/>
          <p:cNvSpPr txBox="1"/>
          <p:nvPr/>
        </p:nvSpPr>
        <p:spPr>
          <a:xfrm>
            <a:off x="179512" y="1700808"/>
            <a:ext cx="3816424" cy="1477328"/>
          </a:xfrm>
          <a:prstGeom prst="rect">
            <a:avLst/>
          </a:prstGeom>
          <a:noFill/>
        </p:spPr>
        <p:txBody>
          <a:bodyPr wrap="square" rtlCol="0">
            <a:spAutoFit/>
          </a:bodyPr>
          <a:lstStyle/>
          <a:p>
            <a:r>
              <a:rPr lang="sv-SE" dirty="0" smtClean="0"/>
              <a:t>George W </a:t>
            </a:r>
            <a:r>
              <a:rPr lang="sv-SE" dirty="0" err="1" smtClean="0"/>
              <a:t>Bush’s</a:t>
            </a:r>
            <a:r>
              <a:rPr lang="sv-SE" dirty="0" smtClean="0"/>
              <a:t> general council in 1994 in Texas, </a:t>
            </a:r>
            <a:r>
              <a:rPr lang="sv-SE" dirty="0" err="1" smtClean="0"/>
              <a:t>promoted</a:t>
            </a:r>
            <a:r>
              <a:rPr lang="sv-SE" dirty="0" smtClean="0"/>
              <a:t> to </a:t>
            </a:r>
            <a:r>
              <a:rPr lang="sv-SE" dirty="0" err="1" smtClean="0"/>
              <a:t>Supreme</a:t>
            </a:r>
            <a:r>
              <a:rPr lang="sv-SE" dirty="0" smtClean="0"/>
              <a:t> Court in Texas and </a:t>
            </a:r>
            <a:r>
              <a:rPr lang="sv-SE" dirty="0" err="1" smtClean="0"/>
              <a:t>then</a:t>
            </a:r>
            <a:r>
              <a:rPr lang="sv-SE" dirty="0" smtClean="0"/>
              <a:t> </a:t>
            </a:r>
            <a:r>
              <a:rPr lang="sv-SE" dirty="0" err="1" smtClean="0"/>
              <a:t>became</a:t>
            </a:r>
            <a:r>
              <a:rPr lang="sv-SE" dirty="0" smtClean="0"/>
              <a:t> the </a:t>
            </a:r>
            <a:r>
              <a:rPr lang="sv-SE" dirty="0" err="1" smtClean="0"/>
              <a:t>nation’s</a:t>
            </a:r>
            <a:r>
              <a:rPr lang="sv-SE" dirty="0" smtClean="0"/>
              <a:t> </a:t>
            </a:r>
            <a:r>
              <a:rPr lang="sv-SE" dirty="0" err="1" smtClean="0"/>
              <a:t>first</a:t>
            </a:r>
            <a:r>
              <a:rPr lang="sv-SE" dirty="0" smtClean="0"/>
              <a:t> </a:t>
            </a:r>
            <a:r>
              <a:rPr lang="sv-SE" dirty="0" err="1" smtClean="0"/>
              <a:t>Hispanic</a:t>
            </a:r>
            <a:r>
              <a:rPr lang="sv-SE" dirty="0" smtClean="0"/>
              <a:t> </a:t>
            </a:r>
            <a:r>
              <a:rPr lang="sv-SE" dirty="0" err="1" smtClean="0"/>
              <a:t>Attorney</a:t>
            </a:r>
            <a:r>
              <a:rPr lang="sv-SE" dirty="0" smtClean="0"/>
              <a:t> General in 2005</a:t>
            </a:r>
            <a:endParaRPr lang="sv-SE" dirty="0"/>
          </a:p>
        </p:txBody>
      </p:sp>
      <p:sp>
        <p:nvSpPr>
          <p:cNvPr id="7" name="TextBox 6"/>
          <p:cNvSpPr txBox="1"/>
          <p:nvPr/>
        </p:nvSpPr>
        <p:spPr>
          <a:xfrm>
            <a:off x="1835696" y="486636"/>
            <a:ext cx="5145766" cy="584775"/>
          </a:xfrm>
          <a:prstGeom prst="rect">
            <a:avLst/>
          </a:prstGeom>
          <a:noFill/>
        </p:spPr>
        <p:txBody>
          <a:bodyPr wrap="square" rtlCol="0">
            <a:spAutoFit/>
          </a:bodyPr>
          <a:lstStyle/>
          <a:p>
            <a:r>
              <a:rPr lang="sv-SE" sz="3200" dirty="0" err="1" smtClean="0"/>
              <a:t>Hispanics</a:t>
            </a:r>
            <a:r>
              <a:rPr lang="sv-SE" sz="3200" dirty="0" smtClean="0"/>
              <a:t> in </a:t>
            </a:r>
            <a:r>
              <a:rPr lang="sv-SE" sz="3200" dirty="0" err="1" smtClean="0"/>
              <a:t>Government</a:t>
            </a:r>
            <a:endParaRPr lang="sv-SE" sz="3200" dirty="0"/>
          </a:p>
        </p:txBody>
      </p:sp>
      <p:sp>
        <p:nvSpPr>
          <p:cNvPr id="8" name="TextBox 7"/>
          <p:cNvSpPr txBox="1"/>
          <p:nvPr/>
        </p:nvSpPr>
        <p:spPr>
          <a:xfrm>
            <a:off x="5868144" y="5013176"/>
            <a:ext cx="2088232" cy="1477328"/>
          </a:xfrm>
          <a:prstGeom prst="rect">
            <a:avLst/>
          </a:prstGeom>
          <a:solidFill>
            <a:srgbClr val="FFFF00"/>
          </a:solidFill>
        </p:spPr>
        <p:txBody>
          <a:bodyPr wrap="square" rtlCol="0">
            <a:spAutoFit/>
          </a:bodyPr>
          <a:lstStyle/>
          <a:p>
            <a:r>
              <a:rPr lang="sv-SE" dirty="0" err="1" smtClean="0"/>
              <a:t>What</a:t>
            </a:r>
            <a:r>
              <a:rPr lang="sv-SE" dirty="0" smtClean="0"/>
              <a:t> is the Patriot </a:t>
            </a:r>
            <a:r>
              <a:rPr lang="sv-SE" dirty="0" err="1" smtClean="0"/>
              <a:t>Act</a:t>
            </a:r>
            <a:r>
              <a:rPr lang="sv-SE" dirty="0" smtClean="0"/>
              <a:t> and </a:t>
            </a:r>
            <a:r>
              <a:rPr lang="sv-SE" dirty="0" err="1" smtClean="0"/>
              <a:t>what</a:t>
            </a:r>
            <a:r>
              <a:rPr lang="sv-SE" dirty="0" smtClean="0"/>
              <a:t> </a:t>
            </a:r>
            <a:r>
              <a:rPr lang="sv-SE" dirty="0" err="1" smtClean="0"/>
              <a:t>section</a:t>
            </a:r>
            <a:r>
              <a:rPr lang="sv-SE" dirty="0" smtClean="0"/>
              <a:t> </a:t>
            </a:r>
            <a:r>
              <a:rPr lang="sv-SE" dirty="0" err="1" smtClean="0"/>
              <a:t>of</a:t>
            </a:r>
            <a:r>
              <a:rPr lang="sv-SE" dirty="0" smtClean="0"/>
              <a:t> it has </a:t>
            </a:r>
            <a:r>
              <a:rPr lang="sv-SE" dirty="0" err="1" smtClean="0"/>
              <a:t>always</a:t>
            </a:r>
            <a:r>
              <a:rPr lang="sv-SE" dirty="0" smtClean="0"/>
              <a:t> </a:t>
            </a:r>
            <a:r>
              <a:rPr lang="sv-SE" dirty="0" err="1" smtClean="0"/>
              <a:t>been</a:t>
            </a:r>
            <a:r>
              <a:rPr lang="sv-SE" dirty="0" smtClean="0"/>
              <a:t> </a:t>
            </a:r>
            <a:r>
              <a:rPr lang="sv-SE" dirty="0" err="1" smtClean="0"/>
              <a:t>questioned</a:t>
            </a:r>
            <a:endParaRPr lang="sv-SE" dirty="0"/>
          </a:p>
        </p:txBody>
      </p:sp>
    </p:spTree>
    <p:extLst>
      <p:ext uri="{BB962C8B-B14F-4D97-AF65-F5344CB8AC3E}">
        <p14:creationId xmlns:p14="http://schemas.microsoft.com/office/powerpoint/2010/main" val="176651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sv-SE" smtClean="0"/>
              <a:t>GEOGRAPHY GAMES</a:t>
            </a:r>
          </a:p>
        </p:txBody>
      </p:sp>
      <p:pic>
        <p:nvPicPr>
          <p:cNvPr id="3" name="Picture 2"/>
          <p:cNvPicPr>
            <a:picLocks noChangeAspect="1"/>
          </p:cNvPicPr>
          <p:nvPr/>
        </p:nvPicPr>
        <p:blipFill>
          <a:blip r:embed="rId3"/>
          <a:stretch>
            <a:fillRect/>
          </a:stretch>
        </p:blipFill>
        <p:spPr>
          <a:xfrm>
            <a:off x="0" y="-34925"/>
            <a:ext cx="9144000" cy="6858000"/>
          </a:xfrm>
          <a:prstGeom prst="rect">
            <a:avLst/>
          </a:prstGeom>
          <a:ln>
            <a:noFill/>
          </a:ln>
          <a:effectLst>
            <a:outerShdw blurRad="292100" dist="139700" dir="2700000" algn="tl" rotWithShape="0">
              <a:srgbClr val="333333">
                <a:alpha val="65000"/>
              </a:srgbClr>
            </a:outerShdw>
          </a:effectLst>
        </p:spPr>
      </p:pic>
      <p:sp>
        <p:nvSpPr>
          <p:cNvPr id="17411" name="TextBox 4"/>
          <p:cNvSpPr txBox="1">
            <a:spLocks noChangeArrowheads="1"/>
          </p:cNvSpPr>
          <p:nvPr/>
        </p:nvSpPr>
        <p:spPr bwMode="auto">
          <a:xfrm flipH="1">
            <a:off x="1809750" y="1844675"/>
            <a:ext cx="6362700" cy="369888"/>
          </a:xfrm>
          <a:prstGeom prst="rect">
            <a:avLst/>
          </a:prstGeom>
          <a:noFill/>
          <a:ln w="9525">
            <a:noFill/>
            <a:miter lim="800000"/>
            <a:headEnd/>
            <a:tailEnd/>
          </a:ln>
        </p:spPr>
        <p:txBody>
          <a:bodyPr>
            <a:spAutoFit/>
          </a:bodyPr>
          <a:lstStyle/>
          <a:p>
            <a:r>
              <a:rPr lang="sv-SE">
                <a:latin typeface="Calibri" pitchFamily="34" charset="0"/>
                <a:hlinkClick r:id="rId4"/>
              </a:rPr>
              <a:t>http://www.sheppardsoftware.com/Geography.htm</a:t>
            </a:r>
            <a:endParaRPr lang="sv-SE">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sheto46\Desktop\AMERICAN CULTURE LECTURES\background.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18" name="Title 1"/>
          <p:cNvSpPr>
            <a:spLocks noGrp="1"/>
          </p:cNvSpPr>
          <p:nvPr>
            <p:ph type="title"/>
          </p:nvPr>
        </p:nvSpPr>
        <p:spPr/>
        <p:txBody>
          <a:bodyPr/>
          <a:lstStyle/>
          <a:p>
            <a:r>
              <a:rPr lang="sv-SE" smtClean="0"/>
              <a:t>African Americans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v-SE" dirty="0" smtClean="0"/>
              <a:t>Barack Obama</a:t>
            </a:r>
          </a:p>
          <a:p>
            <a:pPr fontAlgn="auto">
              <a:spcAft>
                <a:spcPts val="0"/>
              </a:spcAft>
              <a:buFont typeface="Arial" pitchFamily="34" charset="0"/>
              <a:buChar char="•"/>
              <a:defRPr/>
            </a:pPr>
            <a:r>
              <a:rPr lang="sv-SE" dirty="0" smtClean="0"/>
              <a:t>Martin Luther King jr</a:t>
            </a:r>
          </a:p>
          <a:p>
            <a:pPr fontAlgn="auto">
              <a:spcAft>
                <a:spcPts val="0"/>
              </a:spcAft>
              <a:buFont typeface="Arial" pitchFamily="34" charset="0"/>
              <a:buChar char="•"/>
              <a:defRPr/>
            </a:pPr>
            <a:r>
              <a:rPr lang="sv-SE" dirty="0" smtClean="0"/>
              <a:t>Rosa Parks</a:t>
            </a:r>
          </a:p>
          <a:p>
            <a:pPr fontAlgn="auto">
              <a:spcAft>
                <a:spcPts val="0"/>
              </a:spcAft>
              <a:buFont typeface="Arial" pitchFamily="34" charset="0"/>
              <a:buChar char="•"/>
              <a:defRPr/>
            </a:pPr>
            <a:r>
              <a:rPr lang="sv-SE" dirty="0" err="1" smtClean="0"/>
              <a:t>Condoleeza</a:t>
            </a:r>
            <a:r>
              <a:rPr lang="sv-SE" dirty="0" smtClean="0"/>
              <a:t> Rice</a:t>
            </a:r>
          </a:p>
          <a:p>
            <a:pPr fontAlgn="auto">
              <a:spcAft>
                <a:spcPts val="0"/>
              </a:spcAft>
              <a:buFont typeface="Arial" pitchFamily="34" charset="0"/>
              <a:buChar char="•"/>
              <a:defRPr/>
            </a:pPr>
            <a:r>
              <a:rPr lang="sv-SE" dirty="0" smtClean="0"/>
              <a:t>Colin Powell</a:t>
            </a:r>
          </a:p>
          <a:p>
            <a:pPr fontAlgn="auto">
              <a:spcAft>
                <a:spcPts val="0"/>
              </a:spcAft>
              <a:buFont typeface="Arial" pitchFamily="34" charset="0"/>
              <a:buChar char="•"/>
              <a:defRPr/>
            </a:pPr>
            <a:r>
              <a:rPr lang="sv-SE" dirty="0" smtClean="0"/>
              <a:t>Oprah Winfrey</a:t>
            </a:r>
          </a:p>
          <a:p>
            <a:pPr fontAlgn="auto">
              <a:spcAft>
                <a:spcPts val="0"/>
              </a:spcAft>
              <a:buFont typeface="Arial" pitchFamily="34" charset="0"/>
              <a:buChar char="•"/>
              <a:defRPr/>
            </a:pPr>
            <a:r>
              <a:rPr lang="sv-SE" dirty="0" err="1" smtClean="0"/>
              <a:t>Jacki</a:t>
            </a:r>
            <a:r>
              <a:rPr lang="sv-SE" dirty="0" smtClean="0"/>
              <a:t> Robinson</a:t>
            </a:r>
          </a:p>
          <a:p>
            <a:pPr fontAlgn="auto">
              <a:spcAft>
                <a:spcPts val="0"/>
              </a:spcAft>
              <a:buFont typeface="Arial" pitchFamily="34" charset="0"/>
              <a:buChar char="•"/>
              <a:defRPr/>
            </a:pPr>
            <a:r>
              <a:rPr lang="sv-SE" dirty="0" smtClean="0"/>
              <a:t>Michael </a:t>
            </a:r>
            <a:r>
              <a:rPr lang="sv-SE" dirty="0" err="1" smtClean="0"/>
              <a:t>Jordon</a:t>
            </a:r>
            <a:endParaRPr lang="sv-SE" dirty="0" smtClean="0"/>
          </a:p>
          <a:p>
            <a:pPr marL="0" indent="0" fontAlgn="auto">
              <a:spcAft>
                <a:spcPts val="0"/>
              </a:spcAft>
              <a:buNone/>
              <a:defRPr/>
            </a:pPr>
            <a:endParaRPr lang="sv-SE" dirty="0" smtClean="0"/>
          </a:p>
          <a:p>
            <a:pPr fontAlgn="auto">
              <a:spcAft>
                <a:spcPts val="0"/>
              </a:spcAft>
              <a:buFont typeface="Arial" pitchFamily="34" charset="0"/>
              <a:buChar char="•"/>
              <a:defRPr/>
            </a:pPr>
            <a:endParaRPr lang="sv-SE"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417638"/>
            <a:ext cx="1527423" cy="152742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256" y="3525384"/>
            <a:ext cx="3919144" cy="27833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p:txBody>
          <a:bodyPr/>
          <a:lstStyle/>
          <a:p>
            <a:r>
              <a:rPr lang="sv-SE" smtClean="0"/>
              <a:t>Slavery</a:t>
            </a:r>
          </a:p>
        </p:txBody>
      </p:sp>
      <p:pic>
        <p:nvPicPr>
          <p:cNvPr id="40962" name="Picture 1"/>
          <p:cNvPicPr>
            <a:picLocks noChangeAspect="1"/>
          </p:cNvPicPr>
          <p:nvPr/>
        </p:nvPicPr>
        <p:blipFill>
          <a:blip r:embed="rId3"/>
          <a:srcRect/>
          <a:stretch>
            <a:fillRect/>
          </a:stretch>
        </p:blipFill>
        <p:spPr bwMode="auto">
          <a:xfrm>
            <a:off x="0" y="-22225"/>
            <a:ext cx="9144000" cy="6858000"/>
          </a:xfrm>
          <a:prstGeom prst="rect">
            <a:avLst/>
          </a:prstGeom>
          <a:noFill/>
          <a:ln w="9525">
            <a:noFill/>
            <a:miter lim="800000"/>
            <a:headEnd/>
            <a:tailEnd/>
          </a:ln>
        </p:spPr>
      </p:pic>
      <p:sp>
        <p:nvSpPr>
          <p:cNvPr id="4" name="Content Placeholder 3"/>
          <p:cNvSpPr>
            <a:spLocks noGrp="1"/>
          </p:cNvSpPr>
          <p:nvPr>
            <p:ph idx="1"/>
          </p:nvPr>
        </p:nvSpPr>
        <p:spPr/>
        <p:txBody>
          <a:bodyPr rtlCol="0">
            <a:normAutofit/>
          </a:bodyPr>
          <a:lstStyle/>
          <a:p>
            <a:pPr fontAlgn="auto">
              <a:spcAft>
                <a:spcPts val="0"/>
              </a:spcAft>
              <a:buFont typeface="Arial" pitchFamily="34" charset="0"/>
              <a:buChar char="•"/>
              <a:defRPr/>
            </a:pPr>
            <a:r>
              <a:rPr lang="en-US" dirty="0"/>
              <a:t>W</a:t>
            </a:r>
            <a:r>
              <a:rPr lang="en-US" dirty="0" smtClean="0"/>
              <a:t>hite European settlers turned away from indentured servants (mostly poorer Europeans) to a cheaper, more plentiful labor source: African slaves. </a:t>
            </a:r>
          </a:p>
          <a:p>
            <a:pPr>
              <a:defRPr/>
            </a:pPr>
            <a:r>
              <a:rPr lang="sv-SE" dirty="0"/>
              <a:t>1619 </a:t>
            </a:r>
            <a:r>
              <a:rPr lang="en-US" dirty="0"/>
              <a:t>a Dutch ship brought 20 Africans ashore at the British colony of </a:t>
            </a:r>
            <a:r>
              <a:rPr lang="en-US" b="1" dirty="0"/>
              <a:t>Jamestown, Virginia</a:t>
            </a:r>
            <a:r>
              <a:rPr lang="en-US" dirty="0"/>
              <a:t>, slavery spread quickly through </a:t>
            </a:r>
            <a:r>
              <a:rPr lang="en-US" dirty="0" smtClean="0"/>
              <a:t>the </a:t>
            </a:r>
            <a:r>
              <a:rPr lang="en-US" dirty="0"/>
              <a:t>colonies.</a:t>
            </a:r>
            <a:endParaRPr lang="sv-SE" dirty="0"/>
          </a:p>
          <a:p>
            <a:pPr fontAlgn="auto">
              <a:spcAft>
                <a:spcPts val="0"/>
              </a:spcAft>
              <a:buFont typeface="Arial" pitchFamily="34" charset="0"/>
              <a:buChar char="•"/>
              <a:defRPr/>
            </a:pPr>
            <a:endParaRPr lang="sv-SE" dirty="0"/>
          </a:p>
        </p:txBody>
      </p:sp>
      <p:sp>
        <p:nvSpPr>
          <p:cNvPr id="5" name="TextBox 4"/>
          <p:cNvSpPr txBox="1"/>
          <p:nvPr/>
        </p:nvSpPr>
        <p:spPr>
          <a:xfrm>
            <a:off x="1691680" y="548680"/>
            <a:ext cx="4896544" cy="461665"/>
          </a:xfrm>
          <a:prstGeom prst="rect">
            <a:avLst/>
          </a:prstGeom>
          <a:noFill/>
        </p:spPr>
        <p:txBody>
          <a:bodyPr>
            <a:spAutoFit/>
          </a:bodyPr>
          <a:lstStyle/>
          <a:p>
            <a:pPr fontAlgn="auto">
              <a:spcBef>
                <a:spcPts val="0"/>
              </a:spcBef>
              <a:spcAft>
                <a:spcPts val="0"/>
              </a:spcAft>
              <a:defRPr/>
            </a:pPr>
            <a:r>
              <a:rPr lang="sv-SE"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SLAVERY – AFRICAN AMERICANS</a:t>
            </a:r>
          </a:p>
        </p:txBody>
      </p:sp>
    </p:spTree>
    <p:extLst>
      <p:ext uri="{BB962C8B-B14F-4D97-AF65-F5344CB8AC3E}">
        <p14:creationId xmlns:p14="http://schemas.microsoft.com/office/powerpoint/2010/main" val="58348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r>
              <a:rPr lang="sv-SE" smtClean="0"/>
              <a:t>Civil War and Emancipation</a:t>
            </a:r>
          </a:p>
        </p:txBody>
      </p:sp>
      <p:pic>
        <p:nvPicPr>
          <p:cNvPr id="41986" name="Picture 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Content Placeholder 3"/>
          <p:cNvSpPr>
            <a:spLocks noGrp="1"/>
          </p:cNvSpPr>
          <p:nvPr>
            <p:ph idx="1"/>
          </p:nvPr>
        </p:nvSpPr>
        <p:spPr/>
        <p:txBody>
          <a:bodyPr rtlCol="0">
            <a:normAutofit lnSpcReduction="10000"/>
          </a:bodyPr>
          <a:lstStyle/>
          <a:p>
            <a:pPr fontAlgn="auto">
              <a:spcAft>
                <a:spcPts val="0"/>
              </a:spcAft>
              <a:buFont typeface="Arial" pitchFamily="34" charset="0"/>
              <a:buChar char="•"/>
              <a:defRPr/>
            </a:pPr>
            <a:r>
              <a:rPr lang="sv-SE" dirty="0" smtClean="0"/>
              <a:t>1861-1865 Tensions </a:t>
            </a:r>
            <a:r>
              <a:rPr lang="sv-SE" dirty="0" err="1" smtClean="0"/>
              <a:t>between</a:t>
            </a:r>
            <a:r>
              <a:rPr lang="sv-SE" dirty="0" smtClean="0"/>
              <a:t> North &amp; South</a:t>
            </a:r>
          </a:p>
          <a:p>
            <a:pPr fontAlgn="auto">
              <a:spcAft>
                <a:spcPts val="0"/>
              </a:spcAft>
              <a:buFont typeface="Arial" pitchFamily="34" charset="0"/>
              <a:buChar char="•"/>
              <a:defRPr/>
            </a:pPr>
            <a:r>
              <a:rPr lang="sv-SE" dirty="0" err="1" smtClean="0"/>
              <a:t>Confederate</a:t>
            </a:r>
            <a:r>
              <a:rPr lang="sv-SE" dirty="0" smtClean="0"/>
              <a:t> States – 11 Southern </a:t>
            </a:r>
            <a:r>
              <a:rPr lang="sv-SE" dirty="0" err="1" smtClean="0"/>
              <a:t>states</a:t>
            </a:r>
            <a:r>
              <a:rPr lang="sv-SE" dirty="0" smtClean="0"/>
              <a:t> </a:t>
            </a:r>
            <a:r>
              <a:rPr lang="sv-SE" dirty="0" err="1" smtClean="0"/>
              <a:t>secede</a:t>
            </a:r>
            <a:r>
              <a:rPr lang="sv-SE" dirty="0" smtClean="0"/>
              <a:t> – President Jefferson Davies</a:t>
            </a:r>
          </a:p>
          <a:p>
            <a:pPr fontAlgn="auto">
              <a:spcAft>
                <a:spcPts val="0"/>
              </a:spcAft>
              <a:buFont typeface="Arial" pitchFamily="34" charset="0"/>
              <a:buChar char="•"/>
              <a:defRPr/>
            </a:pPr>
            <a:r>
              <a:rPr lang="sv-SE" dirty="0" smtClean="0"/>
              <a:t>Abe Lincoln (</a:t>
            </a:r>
            <a:r>
              <a:rPr lang="sv-SE" dirty="0" err="1" smtClean="0"/>
              <a:t>Republican</a:t>
            </a:r>
            <a:r>
              <a:rPr lang="sv-SE" dirty="0" smtClean="0"/>
              <a:t>) – President – </a:t>
            </a:r>
            <a:r>
              <a:rPr lang="sv-SE" dirty="0" err="1" smtClean="0"/>
              <a:t>against</a:t>
            </a:r>
            <a:r>
              <a:rPr lang="sv-SE" dirty="0" smtClean="0"/>
              <a:t> </a:t>
            </a:r>
            <a:r>
              <a:rPr lang="sv-SE" dirty="0" err="1" smtClean="0"/>
              <a:t>slavery</a:t>
            </a:r>
            <a:r>
              <a:rPr lang="sv-SE" dirty="0" smtClean="0"/>
              <a:t> in the North.</a:t>
            </a:r>
          </a:p>
          <a:p>
            <a:pPr fontAlgn="auto">
              <a:spcAft>
                <a:spcPts val="0"/>
              </a:spcAft>
              <a:buFont typeface="Arial" pitchFamily="34" charset="0"/>
              <a:buChar char="•"/>
              <a:defRPr/>
            </a:pPr>
            <a:r>
              <a:rPr lang="sv-SE" dirty="0" smtClean="0"/>
              <a:t>1863 – Emancipation – </a:t>
            </a:r>
            <a:r>
              <a:rPr lang="sv-SE" dirty="0" err="1" smtClean="0"/>
              <a:t>Free</a:t>
            </a:r>
            <a:r>
              <a:rPr lang="sv-SE" dirty="0" smtClean="0"/>
              <a:t> the </a:t>
            </a:r>
            <a:r>
              <a:rPr lang="sv-SE" dirty="0" err="1" smtClean="0"/>
              <a:t>slaves</a:t>
            </a:r>
            <a:r>
              <a:rPr lang="sv-SE" dirty="0" smtClean="0"/>
              <a:t> (</a:t>
            </a:r>
            <a:r>
              <a:rPr lang="sv-SE" dirty="0" err="1" smtClean="0"/>
              <a:t>but</a:t>
            </a:r>
            <a:r>
              <a:rPr lang="sv-SE" dirty="0" smtClean="0"/>
              <a:t> not all)</a:t>
            </a:r>
          </a:p>
          <a:p>
            <a:pPr fontAlgn="auto">
              <a:spcAft>
                <a:spcPts val="0"/>
              </a:spcAft>
              <a:buFont typeface="Arial" pitchFamily="34" charset="0"/>
              <a:buChar char="•"/>
              <a:defRPr/>
            </a:pPr>
            <a:r>
              <a:rPr lang="sv-SE" dirty="0" smtClean="0"/>
              <a:t>Union States </a:t>
            </a:r>
            <a:r>
              <a:rPr lang="sv-SE" dirty="0" err="1" smtClean="0"/>
              <a:t>rejected</a:t>
            </a:r>
            <a:r>
              <a:rPr lang="sv-SE" dirty="0" smtClean="0"/>
              <a:t> </a:t>
            </a:r>
            <a:r>
              <a:rPr lang="sv-SE" dirty="0" err="1" smtClean="0"/>
              <a:t>slavery</a:t>
            </a:r>
            <a:r>
              <a:rPr lang="sv-SE" dirty="0" smtClean="0"/>
              <a:t>, </a:t>
            </a:r>
            <a:r>
              <a:rPr lang="sv-SE" dirty="0" err="1" smtClean="0"/>
              <a:t>against</a:t>
            </a:r>
            <a:r>
              <a:rPr lang="sv-SE" dirty="0" smtClean="0"/>
              <a:t> expansion </a:t>
            </a:r>
            <a:r>
              <a:rPr lang="sv-SE" dirty="0" err="1" smtClean="0"/>
              <a:t>of</a:t>
            </a:r>
            <a:r>
              <a:rPr lang="sv-SE" dirty="0" smtClean="0"/>
              <a:t> </a:t>
            </a:r>
            <a:r>
              <a:rPr lang="sv-SE" dirty="0" err="1" smtClean="0"/>
              <a:t>slavery</a:t>
            </a:r>
            <a:r>
              <a:rPr lang="sv-SE" dirty="0" smtClean="0"/>
              <a:t> to western </a:t>
            </a:r>
            <a:r>
              <a:rPr lang="sv-SE" dirty="0" err="1" smtClean="0"/>
              <a:t>states</a:t>
            </a:r>
            <a:r>
              <a:rPr lang="sv-SE" dirty="0" smtClean="0"/>
              <a:t>.</a:t>
            </a:r>
            <a:endParaRPr lang="sv-SE" dirty="0"/>
          </a:p>
        </p:txBody>
      </p:sp>
      <p:sp>
        <p:nvSpPr>
          <p:cNvPr id="6" name="TextBox 5"/>
          <p:cNvSpPr txBox="1"/>
          <p:nvPr/>
        </p:nvSpPr>
        <p:spPr>
          <a:xfrm>
            <a:off x="1403648" y="548680"/>
            <a:ext cx="5616624" cy="830997"/>
          </a:xfrm>
          <a:prstGeom prst="rect">
            <a:avLst/>
          </a:prstGeom>
          <a:noFill/>
        </p:spPr>
        <p:txBody>
          <a:bodyPr>
            <a:spAutoFit/>
          </a:bodyPr>
          <a:lstStyle/>
          <a:p>
            <a:pPr fontAlgn="auto">
              <a:spcBef>
                <a:spcPts val="0"/>
              </a:spcBef>
              <a:spcAft>
                <a:spcPts val="0"/>
              </a:spcAft>
              <a:defRPr/>
            </a:pPr>
            <a:r>
              <a:rPr lang="sv-SE"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SECESSION OF THE SOUTHERN </a:t>
            </a:r>
            <a:r>
              <a:rPr lang="sv-SE"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STATES </a:t>
            </a:r>
          </a:p>
          <a:p>
            <a:pPr algn="ctr" fontAlgn="auto">
              <a:spcBef>
                <a:spcPts val="0"/>
              </a:spcBef>
              <a:spcAft>
                <a:spcPts val="0"/>
              </a:spcAft>
              <a:defRPr/>
            </a:pPr>
            <a:r>
              <a:rPr lang="sv-SE"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THE CIVIL WAR</a:t>
            </a:r>
            <a:endParaRPr lang="sv-SE"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Tree>
    <p:extLst>
      <p:ext uri="{BB962C8B-B14F-4D97-AF65-F5344CB8AC3E}">
        <p14:creationId xmlns:p14="http://schemas.microsoft.com/office/powerpoint/2010/main" val="148848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sv-SE" dirty="0" smtClean="0"/>
              <a:t>Immigration </a:t>
            </a:r>
            <a:r>
              <a:rPr lang="sv-SE" dirty="0" err="1" smtClean="0"/>
              <a:t>Law</a:t>
            </a:r>
            <a:r>
              <a:rPr lang="sv-SE" dirty="0" smtClean="0"/>
              <a:t> </a:t>
            </a:r>
            <a:r>
              <a:rPr lang="sv-SE" dirty="0" err="1" smtClean="0"/>
              <a:t>of</a:t>
            </a:r>
            <a:r>
              <a:rPr lang="sv-SE" dirty="0" smtClean="0"/>
              <a:t> 1924</a:t>
            </a:r>
          </a:p>
        </p:txBody>
      </p:sp>
      <p:pic>
        <p:nvPicPr>
          <p:cNvPr id="36866" name="Picture 3"/>
          <p:cNvPicPr>
            <a:picLocks noChangeAspect="1"/>
          </p:cNvPicPr>
          <p:nvPr/>
        </p:nvPicPr>
        <p:blipFill>
          <a:blip r:embed="rId3"/>
          <a:srcRect/>
          <a:stretch>
            <a:fillRect/>
          </a:stretch>
        </p:blipFill>
        <p:spPr bwMode="auto">
          <a:xfrm>
            <a:off x="-6350" y="4763"/>
            <a:ext cx="9144000"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sv-SE" dirty="0" err="1" smtClean="0"/>
              <a:t>Quota</a:t>
            </a:r>
            <a:r>
              <a:rPr lang="sv-SE" dirty="0" smtClean="0"/>
              <a:t> system </a:t>
            </a:r>
            <a:r>
              <a:rPr lang="sv-SE" dirty="0" err="1" smtClean="0"/>
              <a:t>intended</a:t>
            </a:r>
            <a:r>
              <a:rPr lang="sv-SE" dirty="0" smtClean="0"/>
              <a:t> to </a:t>
            </a:r>
            <a:r>
              <a:rPr lang="sv-SE" dirty="0" err="1" smtClean="0"/>
              <a:t>keep</a:t>
            </a:r>
            <a:r>
              <a:rPr lang="sv-SE" dirty="0" smtClean="0"/>
              <a:t> the </a:t>
            </a:r>
            <a:r>
              <a:rPr lang="sv-SE" dirty="0" err="1" smtClean="0"/>
              <a:t>composition</a:t>
            </a:r>
            <a:r>
              <a:rPr lang="sv-SE" dirty="0" smtClean="0"/>
              <a:t> </a:t>
            </a:r>
            <a:r>
              <a:rPr lang="sv-SE" dirty="0" err="1" smtClean="0"/>
              <a:t>of</a:t>
            </a:r>
            <a:r>
              <a:rPr lang="sv-SE" dirty="0" smtClean="0"/>
              <a:t> the </a:t>
            </a:r>
            <a:r>
              <a:rPr lang="sv-SE" dirty="0" err="1" smtClean="0"/>
              <a:t>already</a:t>
            </a:r>
            <a:r>
              <a:rPr lang="sv-SE" dirty="0" smtClean="0"/>
              <a:t> </a:t>
            </a:r>
            <a:r>
              <a:rPr lang="sv-SE" dirty="0" err="1" smtClean="0"/>
              <a:t>existing</a:t>
            </a:r>
            <a:r>
              <a:rPr lang="sv-SE" dirty="0" smtClean="0"/>
              <a:t> population.</a:t>
            </a:r>
          </a:p>
          <a:p>
            <a:r>
              <a:rPr lang="sv-SE" dirty="0" err="1" smtClean="0"/>
              <a:t>Favored</a:t>
            </a:r>
            <a:r>
              <a:rPr lang="sv-SE" dirty="0" smtClean="0"/>
              <a:t> </a:t>
            </a:r>
            <a:r>
              <a:rPr lang="sv-SE" dirty="0" err="1" smtClean="0"/>
              <a:t>Northern</a:t>
            </a:r>
            <a:r>
              <a:rPr lang="sv-SE" dirty="0" smtClean="0"/>
              <a:t> </a:t>
            </a:r>
            <a:r>
              <a:rPr lang="sv-SE" dirty="0" err="1" smtClean="0"/>
              <a:t>Europeans</a:t>
            </a:r>
            <a:r>
              <a:rPr lang="sv-SE" dirty="0" smtClean="0"/>
              <a:t> over Southern </a:t>
            </a:r>
            <a:r>
              <a:rPr lang="sv-SE" dirty="0" err="1" smtClean="0"/>
              <a:t>Europeans</a:t>
            </a:r>
            <a:r>
              <a:rPr lang="sv-SE" dirty="0" smtClean="0"/>
              <a:t> – </a:t>
            </a:r>
            <a:r>
              <a:rPr lang="sv-SE" dirty="0" err="1" smtClean="0"/>
              <a:t>seen</a:t>
            </a:r>
            <a:r>
              <a:rPr lang="sv-SE" dirty="0" smtClean="0"/>
              <a:t> as a </a:t>
            </a:r>
            <a:r>
              <a:rPr lang="sv-SE" dirty="0" err="1" smtClean="0"/>
              <a:t>racist</a:t>
            </a:r>
            <a:r>
              <a:rPr lang="sv-SE" dirty="0" smtClean="0"/>
              <a:t> </a:t>
            </a:r>
            <a:r>
              <a:rPr lang="sv-SE" dirty="0" err="1" smtClean="0"/>
              <a:t>law</a:t>
            </a:r>
            <a:r>
              <a:rPr lang="sv-SE" dirty="0" smtClean="0"/>
              <a:t> in </a:t>
            </a:r>
            <a:r>
              <a:rPr lang="sv-SE" dirty="0" err="1" smtClean="0"/>
              <a:t>some</a:t>
            </a:r>
            <a:r>
              <a:rPr lang="sv-SE" dirty="0" smtClean="0"/>
              <a:t> </a:t>
            </a:r>
            <a:r>
              <a:rPr lang="sv-SE" dirty="0" err="1" smtClean="0"/>
              <a:t>eyes</a:t>
            </a:r>
            <a:r>
              <a:rPr lang="sv-SE" dirty="0" smtClean="0"/>
              <a:t>.</a:t>
            </a:r>
          </a:p>
          <a:p>
            <a:r>
              <a:rPr lang="sv-SE" dirty="0" err="1" smtClean="0"/>
              <a:t>Based</a:t>
            </a:r>
            <a:r>
              <a:rPr lang="sv-SE" dirty="0" smtClean="0"/>
              <a:t> on the </a:t>
            </a:r>
            <a:r>
              <a:rPr lang="sv-SE" dirty="0" err="1" smtClean="0"/>
              <a:t>number</a:t>
            </a:r>
            <a:r>
              <a:rPr lang="sv-SE" dirty="0" smtClean="0"/>
              <a:t> </a:t>
            </a:r>
            <a:r>
              <a:rPr lang="sv-SE" dirty="0" err="1" smtClean="0"/>
              <a:t>of</a:t>
            </a:r>
            <a:r>
              <a:rPr lang="sv-SE" dirty="0" smtClean="0"/>
              <a:t> </a:t>
            </a:r>
            <a:r>
              <a:rPr lang="sv-SE" dirty="0" err="1" smtClean="0"/>
              <a:t>these</a:t>
            </a:r>
            <a:r>
              <a:rPr lang="sv-SE" dirty="0" smtClean="0"/>
              <a:t> </a:t>
            </a:r>
            <a:r>
              <a:rPr lang="sv-SE" dirty="0" err="1" smtClean="0"/>
              <a:t>Europeans</a:t>
            </a:r>
            <a:r>
              <a:rPr lang="sv-SE" dirty="0" smtClean="0"/>
              <a:t> in the US at the </a:t>
            </a:r>
            <a:r>
              <a:rPr lang="sv-SE" dirty="0" err="1" smtClean="0"/>
              <a:t>time:Britains</a:t>
            </a:r>
            <a:r>
              <a:rPr lang="sv-SE" dirty="0" smtClean="0"/>
              <a:t>, Germans, </a:t>
            </a:r>
            <a:r>
              <a:rPr lang="sv-SE" dirty="0" err="1" smtClean="0"/>
              <a:t>Irish</a:t>
            </a:r>
            <a:r>
              <a:rPr lang="sv-SE" dirty="0" smtClean="0"/>
              <a:t> and Scandinavians – 87%</a:t>
            </a:r>
          </a:p>
        </p:txBody>
      </p:sp>
      <p:sp>
        <p:nvSpPr>
          <p:cNvPr id="5" name="TextBox 4"/>
          <p:cNvSpPr txBox="1"/>
          <p:nvPr/>
        </p:nvSpPr>
        <p:spPr>
          <a:xfrm>
            <a:off x="1793709" y="436022"/>
            <a:ext cx="5544616" cy="584775"/>
          </a:xfrm>
          <a:prstGeom prst="rect">
            <a:avLst/>
          </a:prstGeom>
          <a:noFill/>
        </p:spPr>
        <p:txBody>
          <a:bodyPr>
            <a:spAutoFit/>
          </a:bodyPr>
          <a:lstStyle/>
          <a:p>
            <a:pPr fontAlgn="auto">
              <a:spcBef>
                <a:spcPts val="0"/>
              </a:spcBef>
              <a:spcAft>
                <a:spcPts val="0"/>
              </a:spcAft>
              <a:defRPr/>
            </a:pPr>
            <a:r>
              <a:rPr lang="sv-SE"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IMMIGRATION LAW 1924</a:t>
            </a:r>
          </a:p>
        </p:txBody>
      </p:sp>
    </p:spTree>
    <p:extLst>
      <p:ext uri="{BB962C8B-B14F-4D97-AF65-F5344CB8AC3E}">
        <p14:creationId xmlns:p14="http://schemas.microsoft.com/office/powerpoint/2010/main" val="100699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sv-SE" dirty="0" smtClean="0"/>
              <a:t>Census</a:t>
            </a:r>
          </a:p>
        </p:txBody>
      </p:sp>
      <p:sp>
        <p:nvSpPr>
          <p:cNvPr id="38914" name="Content Placeholder 2"/>
          <p:cNvSpPr>
            <a:spLocks noGrp="1"/>
          </p:cNvSpPr>
          <p:nvPr>
            <p:ph idx="4294967295"/>
          </p:nvPr>
        </p:nvSpPr>
        <p:spPr>
          <a:xfrm>
            <a:off x="0" y="1600200"/>
            <a:ext cx="8229600" cy="4525963"/>
          </a:xfrm>
        </p:spPr>
        <p:txBody>
          <a:bodyPr/>
          <a:lstStyle/>
          <a:p>
            <a:r>
              <a:rPr lang="sv-SE" smtClean="0"/>
              <a:t>Every 10 years for statistical purposes</a:t>
            </a:r>
          </a:p>
          <a:p>
            <a:r>
              <a:rPr lang="sv-SE" smtClean="0"/>
              <a:t>Lumping of different groups angers some</a:t>
            </a:r>
          </a:p>
          <a:p>
            <a:r>
              <a:rPr lang="sv-SE" smtClean="0"/>
              <a:t>Federal Programs</a:t>
            </a:r>
          </a:p>
          <a:p>
            <a:r>
              <a:rPr lang="sv-SE" smtClean="0"/>
              <a:t>Affirmative Action</a:t>
            </a:r>
          </a:p>
          <a:p>
            <a:endParaRPr lang="sv-SE" smtClean="0"/>
          </a:p>
          <a:p>
            <a:r>
              <a:rPr lang="sv-SE" smtClean="0"/>
              <a:t>Anyone born in the US is automatically a citizen.  Anyone born to an American living abroad is also an American citizen.</a:t>
            </a:r>
          </a:p>
        </p:txBody>
      </p:sp>
      <p:pic>
        <p:nvPicPr>
          <p:cNvPr id="38915" name="Picture 3"/>
          <p:cNvPicPr>
            <a:picLocks noChangeAspect="1"/>
          </p:cNvPicPr>
          <p:nvPr/>
        </p:nvPicPr>
        <p:blipFill>
          <a:blip r:embed="rId3"/>
          <a:srcRect/>
          <a:stretch>
            <a:fillRect/>
          </a:stretch>
        </p:blipFill>
        <p:spPr bwMode="auto">
          <a:xfrm>
            <a:off x="0" y="1203"/>
            <a:ext cx="9144000" cy="6858000"/>
          </a:xfrm>
          <a:prstGeom prst="rect">
            <a:avLst/>
          </a:prstGeom>
          <a:noFill/>
          <a:ln w="9525">
            <a:noFill/>
            <a:miter lim="800000"/>
            <a:headEnd/>
            <a:tailEnd/>
          </a:ln>
        </p:spPr>
      </p:pic>
      <p:sp>
        <p:nvSpPr>
          <p:cNvPr id="7" name="Rectangle 6"/>
          <p:cNvSpPr/>
          <p:nvPr/>
        </p:nvSpPr>
        <p:spPr>
          <a:xfrm>
            <a:off x="1762065" y="592511"/>
            <a:ext cx="5237716" cy="646331"/>
          </a:xfrm>
          <a:prstGeom prst="rect">
            <a:avLst/>
          </a:prstGeom>
          <a:noFill/>
        </p:spPr>
        <p:txBody>
          <a:bodyPr wrap="none">
            <a:spAutoFit/>
          </a:bodyPr>
          <a:lstStyle/>
          <a:p>
            <a:pPr algn="ctr" fontAlgn="auto">
              <a:spcBef>
                <a:spcPts val="0"/>
              </a:spcBef>
              <a:spcAft>
                <a:spcPts val="0"/>
              </a:spcAft>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IMMIGRATION  LAW 1965</a:t>
            </a:r>
          </a:p>
        </p:txBody>
      </p:sp>
      <p:sp>
        <p:nvSpPr>
          <p:cNvPr id="8" name="TextBox 7"/>
          <p:cNvSpPr txBox="1">
            <a:spLocks noChangeArrowheads="1"/>
          </p:cNvSpPr>
          <p:nvPr/>
        </p:nvSpPr>
        <p:spPr bwMode="auto">
          <a:xfrm>
            <a:off x="1116013" y="1628775"/>
            <a:ext cx="6911975" cy="1323439"/>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sv-SE" sz="2000" dirty="0">
                <a:latin typeface="Calibri" pitchFamily="34" charset="0"/>
              </a:rPr>
              <a:t>Cap </a:t>
            </a:r>
            <a:r>
              <a:rPr lang="sv-SE" sz="2000" dirty="0" err="1">
                <a:latin typeface="Calibri" pitchFamily="34" charset="0"/>
              </a:rPr>
              <a:t>of</a:t>
            </a:r>
            <a:r>
              <a:rPr lang="sv-SE" sz="2000" dirty="0">
                <a:latin typeface="Calibri" pitchFamily="34" charset="0"/>
              </a:rPr>
              <a:t> 26,000 from </a:t>
            </a:r>
            <a:r>
              <a:rPr lang="sv-SE" sz="2000" dirty="0" err="1">
                <a:latin typeface="Calibri" pitchFamily="34" charset="0"/>
              </a:rPr>
              <a:t>any</a:t>
            </a:r>
            <a:r>
              <a:rPr lang="sv-SE" sz="2000" dirty="0">
                <a:latin typeface="Calibri" pitchFamily="34" charset="0"/>
              </a:rPr>
              <a:t> given country </a:t>
            </a:r>
            <a:r>
              <a:rPr lang="sv-SE" sz="2000" dirty="0" err="1">
                <a:latin typeface="Calibri" pitchFamily="34" charset="0"/>
              </a:rPr>
              <a:t>within</a:t>
            </a:r>
            <a:r>
              <a:rPr lang="sv-SE" sz="2000" dirty="0">
                <a:latin typeface="Calibri" pitchFamily="34" charset="0"/>
              </a:rPr>
              <a:t> </a:t>
            </a:r>
            <a:r>
              <a:rPr lang="sv-SE" sz="2000" dirty="0" err="1">
                <a:latin typeface="Calibri" pitchFamily="34" charset="0"/>
              </a:rPr>
              <a:t>one</a:t>
            </a:r>
            <a:r>
              <a:rPr lang="sv-SE" sz="2000" dirty="0">
                <a:latin typeface="Calibri" pitchFamily="34" charset="0"/>
              </a:rPr>
              <a:t> </a:t>
            </a:r>
            <a:r>
              <a:rPr lang="sv-SE" sz="2000" dirty="0" err="1" smtClean="0">
                <a:latin typeface="Calibri" pitchFamily="34" charset="0"/>
              </a:rPr>
              <a:t>year</a:t>
            </a:r>
            <a:endParaRPr lang="sv-SE" sz="2000" dirty="0" smtClean="0">
              <a:latin typeface="Calibri" pitchFamily="34" charset="0"/>
            </a:endParaRPr>
          </a:p>
          <a:p>
            <a:endParaRPr lang="sv-SE" sz="2000" dirty="0">
              <a:latin typeface="Calibri" pitchFamily="34" charset="0"/>
            </a:endParaRPr>
          </a:p>
          <a:p>
            <a:pPr marL="342900" indent="-342900">
              <a:buFont typeface="Arial" panose="020B0604020202020204" pitchFamily="34" charset="0"/>
              <a:buChar char="•"/>
            </a:pPr>
            <a:r>
              <a:rPr lang="sv-SE" sz="2000" dirty="0">
                <a:latin typeface="Calibri" pitchFamily="34" charset="0"/>
              </a:rPr>
              <a:t>No </a:t>
            </a:r>
            <a:r>
              <a:rPr lang="sv-SE" sz="2000" dirty="0" err="1">
                <a:latin typeface="Calibri" pitchFamily="34" charset="0"/>
              </a:rPr>
              <a:t>partiality</a:t>
            </a:r>
            <a:r>
              <a:rPr lang="sv-SE" sz="2000" dirty="0">
                <a:latin typeface="Calibri" pitchFamily="34" charset="0"/>
              </a:rPr>
              <a:t> given to </a:t>
            </a:r>
            <a:r>
              <a:rPr lang="sv-SE" sz="2000" dirty="0" err="1">
                <a:latin typeface="Calibri" pitchFamily="34" charset="0"/>
              </a:rPr>
              <a:t>any</a:t>
            </a:r>
            <a:r>
              <a:rPr lang="sv-SE" sz="2000" dirty="0">
                <a:latin typeface="Calibri" pitchFamily="34" charset="0"/>
              </a:rPr>
              <a:t> </a:t>
            </a:r>
            <a:r>
              <a:rPr lang="sv-SE" sz="2000" dirty="0" err="1">
                <a:latin typeface="Calibri" pitchFamily="34" charset="0"/>
              </a:rPr>
              <a:t>one</a:t>
            </a:r>
            <a:r>
              <a:rPr lang="sv-SE" sz="2000" dirty="0">
                <a:latin typeface="Calibri" pitchFamily="34" charset="0"/>
              </a:rPr>
              <a:t> country</a:t>
            </a:r>
          </a:p>
          <a:p>
            <a:pPr marL="342900" indent="-342900">
              <a:buFont typeface="Arial" panose="020B0604020202020204" pitchFamily="34" charset="0"/>
              <a:buChar char="•"/>
            </a:pPr>
            <a:endParaRPr lang="sv-SE" sz="2000" dirty="0">
              <a:latin typeface="Calibri" pitchFamily="34" charset="0"/>
            </a:endParaRPr>
          </a:p>
        </p:txBody>
      </p:sp>
      <p:sp>
        <p:nvSpPr>
          <p:cNvPr id="6" name="Rectangle 5"/>
          <p:cNvSpPr/>
          <p:nvPr/>
        </p:nvSpPr>
        <p:spPr>
          <a:xfrm>
            <a:off x="1594779" y="2967335"/>
            <a:ext cx="5954451" cy="584775"/>
          </a:xfrm>
          <a:prstGeom prst="rect">
            <a:avLst/>
          </a:prstGeom>
          <a:noFill/>
        </p:spPr>
        <p:txBody>
          <a:bodyPr wrap="none">
            <a:spAutoFit/>
          </a:bodyPr>
          <a:lstStyle/>
          <a:p>
            <a:pPr algn="ctr" fontAlgn="auto">
              <a:spcBef>
                <a:spcPts val="0"/>
              </a:spcBef>
              <a:spcAft>
                <a:spcPts val="0"/>
              </a:spcAft>
              <a:defRPr/>
            </a:pP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IMMIGRATION REFORM ACT 1986</a:t>
            </a:r>
          </a:p>
        </p:txBody>
      </p:sp>
      <p:sp>
        <p:nvSpPr>
          <p:cNvPr id="9" name="TextBox 8"/>
          <p:cNvSpPr txBox="1">
            <a:spLocks noChangeArrowheads="1"/>
          </p:cNvSpPr>
          <p:nvPr/>
        </p:nvSpPr>
        <p:spPr bwMode="auto">
          <a:xfrm>
            <a:off x="1306513" y="4073525"/>
            <a:ext cx="6721475" cy="1631216"/>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sv-SE" sz="2000" dirty="0" err="1">
                <a:latin typeface="Calibri" pitchFamily="34" charset="0"/>
              </a:rPr>
              <a:t>Legalize</a:t>
            </a:r>
            <a:r>
              <a:rPr lang="sv-SE" sz="2000" dirty="0">
                <a:latin typeface="Calibri" pitchFamily="34" charset="0"/>
              </a:rPr>
              <a:t> illegals </a:t>
            </a:r>
            <a:r>
              <a:rPr lang="sv-SE" sz="2000" dirty="0" err="1">
                <a:latin typeface="Calibri" pitchFamily="34" charset="0"/>
              </a:rPr>
              <a:t>entering</a:t>
            </a:r>
            <a:r>
              <a:rPr lang="sv-SE" sz="2000" dirty="0">
                <a:latin typeface="Calibri" pitchFamily="34" charset="0"/>
              </a:rPr>
              <a:t> </a:t>
            </a:r>
            <a:r>
              <a:rPr lang="sv-SE" sz="2000" dirty="0" err="1">
                <a:latin typeface="Calibri" pitchFamily="34" charset="0"/>
              </a:rPr>
              <a:t>before</a:t>
            </a:r>
            <a:r>
              <a:rPr lang="sv-SE" sz="2000" dirty="0">
                <a:latin typeface="Calibri" pitchFamily="34" charset="0"/>
              </a:rPr>
              <a:t> 1982 – </a:t>
            </a:r>
            <a:r>
              <a:rPr lang="sv-SE" sz="2000" dirty="0" err="1">
                <a:latin typeface="Calibri" pitchFamily="34" charset="0"/>
              </a:rPr>
              <a:t>penalties</a:t>
            </a:r>
            <a:r>
              <a:rPr lang="sv-SE" sz="2000" dirty="0">
                <a:latin typeface="Calibri" pitchFamily="34" charset="0"/>
              </a:rPr>
              <a:t> to be </a:t>
            </a:r>
            <a:r>
              <a:rPr lang="sv-SE" sz="2000" dirty="0" err="1" smtClean="0">
                <a:latin typeface="Calibri" pitchFamily="34" charset="0"/>
              </a:rPr>
              <a:t>paid</a:t>
            </a:r>
            <a:endParaRPr lang="sv-SE" sz="2000" dirty="0" smtClean="0">
              <a:latin typeface="Calibri" pitchFamily="34" charset="0"/>
            </a:endParaRPr>
          </a:p>
          <a:p>
            <a:endParaRPr lang="sv-SE" sz="2000" dirty="0">
              <a:latin typeface="Calibri" pitchFamily="34" charset="0"/>
            </a:endParaRPr>
          </a:p>
          <a:p>
            <a:pPr marL="342900" indent="-342900">
              <a:buFont typeface="Arial" panose="020B0604020202020204" pitchFamily="34" charset="0"/>
              <a:buChar char="•"/>
            </a:pPr>
            <a:r>
              <a:rPr lang="sv-SE" sz="2000" dirty="0">
                <a:latin typeface="Calibri" pitchFamily="34" charset="0"/>
              </a:rPr>
              <a:t>Illegal to </a:t>
            </a:r>
            <a:r>
              <a:rPr lang="sv-SE" sz="2000" dirty="0" err="1">
                <a:latin typeface="Calibri" pitchFamily="34" charset="0"/>
              </a:rPr>
              <a:t>knowingly</a:t>
            </a:r>
            <a:r>
              <a:rPr lang="sv-SE" sz="2000" dirty="0">
                <a:latin typeface="Calibri" pitchFamily="34" charset="0"/>
              </a:rPr>
              <a:t> </a:t>
            </a:r>
            <a:r>
              <a:rPr lang="sv-SE" sz="2000" dirty="0" err="1">
                <a:latin typeface="Calibri" pitchFamily="34" charset="0"/>
              </a:rPr>
              <a:t>hire</a:t>
            </a:r>
            <a:r>
              <a:rPr lang="sv-SE" sz="2000" dirty="0">
                <a:latin typeface="Calibri" pitchFamily="34" charset="0"/>
              </a:rPr>
              <a:t> illegal </a:t>
            </a:r>
            <a:r>
              <a:rPr lang="sv-SE" sz="2000" dirty="0" err="1" smtClean="0">
                <a:latin typeface="Calibri" pitchFamily="34" charset="0"/>
              </a:rPr>
              <a:t>aliens</a:t>
            </a:r>
            <a:endParaRPr lang="sv-SE" sz="2000" dirty="0" smtClean="0">
              <a:latin typeface="Calibri" pitchFamily="34" charset="0"/>
            </a:endParaRPr>
          </a:p>
          <a:p>
            <a:pPr marL="342900" indent="-342900">
              <a:buFont typeface="Arial" panose="020B0604020202020204" pitchFamily="34" charset="0"/>
              <a:buChar char="•"/>
            </a:pPr>
            <a:endParaRPr lang="sv-SE" sz="2000" dirty="0">
              <a:latin typeface="Calibri" pitchFamily="34" charset="0"/>
            </a:endParaRPr>
          </a:p>
          <a:p>
            <a:pPr marL="342900" indent="-342900">
              <a:buFont typeface="Arial" panose="020B0604020202020204" pitchFamily="34" charset="0"/>
              <a:buChar char="•"/>
            </a:pPr>
            <a:r>
              <a:rPr lang="sv-SE" sz="2000" dirty="0">
                <a:latin typeface="Calibri" pitchFamily="34" charset="0"/>
              </a:rPr>
              <a:t>3 million </a:t>
            </a:r>
            <a:r>
              <a:rPr lang="sv-SE" sz="2000" dirty="0" err="1">
                <a:latin typeface="Calibri" pitchFamily="34" charset="0"/>
              </a:rPr>
              <a:t>undocumented</a:t>
            </a:r>
            <a:r>
              <a:rPr lang="sv-SE" sz="2000" dirty="0">
                <a:latin typeface="Calibri" pitchFamily="34" charset="0"/>
              </a:rPr>
              <a:t> illegals </a:t>
            </a:r>
            <a:r>
              <a:rPr lang="sv-SE" sz="2000" dirty="0" err="1">
                <a:latin typeface="Calibri" pitchFamily="34" charset="0"/>
              </a:rPr>
              <a:t>were</a:t>
            </a:r>
            <a:r>
              <a:rPr lang="sv-SE" sz="2000" dirty="0">
                <a:latin typeface="Calibri" pitchFamily="34" charset="0"/>
              </a:rPr>
              <a:t> </a:t>
            </a:r>
            <a:r>
              <a:rPr lang="sv-SE" sz="2000" dirty="0" err="1">
                <a:latin typeface="Calibri" pitchFamily="34" charset="0"/>
              </a:rPr>
              <a:t>granted</a:t>
            </a:r>
            <a:r>
              <a:rPr lang="sv-SE" sz="2000" dirty="0">
                <a:latin typeface="Calibri" pitchFamily="34" charset="0"/>
              </a:rPr>
              <a:t> legal status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pic>
        <p:nvPicPr>
          <p:cNvPr id="3"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492034" y="293259"/>
            <a:ext cx="8058488" cy="1754326"/>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IMMIGRATION REFORM</a:t>
            </a:r>
          </a:p>
          <a:p>
            <a:pPr algn="ctr"/>
            <a:r>
              <a:rPr lang="en-US" sz="5400" b="1" cap="none" spc="0" dirty="0" smtClean="0">
                <a:ln w="22225">
                  <a:solidFill>
                    <a:schemeClr val="accent2"/>
                  </a:solidFill>
                  <a:prstDash val="solid"/>
                </a:ln>
                <a:solidFill>
                  <a:schemeClr val="accent2">
                    <a:lumMod val="40000"/>
                    <a:lumOff val="60000"/>
                  </a:schemeClr>
                </a:solidFill>
                <a:effectLst/>
              </a:rPr>
              <a:t>TODAY</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493859" y="2879491"/>
            <a:ext cx="8376660" cy="2862322"/>
          </a:xfrm>
          <a:prstGeom prst="rect">
            <a:avLst/>
          </a:prstGeom>
        </p:spPr>
        <p:txBody>
          <a:bodyPr wrap="square">
            <a:spAutoFit/>
          </a:bodyPr>
          <a:lstStyle/>
          <a:p>
            <a:r>
              <a:rPr lang="en-US" dirty="0">
                <a:solidFill>
                  <a:srgbClr val="333333"/>
                </a:solidFill>
                <a:latin typeface="freight-sans-pro"/>
              </a:rPr>
              <a:t> </a:t>
            </a:r>
            <a:r>
              <a:rPr lang="en-US" dirty="0">
                <a:solidFill>
                  <a:srgbClr val="497FBD"/>
                </a:solidFill>
                <a:latin typeface="freight-sans-pro"/>
              </a:rPr>
              <a:t>California has passed the TRUST Act</a:t>
            </a:r>
            <a:r>
              <a:rPr lang="en-US" dirty="0">
                <a:solidFill>
                  <a:srgbClr val="333333"/>
                </a:solidFill>
                <a:latin typeface="freight-sans-pro"/>
              </a:rPr>
              <a:t>, which decreases the level of cooperation between state and federal authorities on deporting non-violent lawbreakers. This means that illegal immigrants will no longer have to worry about being deported for traffic violations or other minor infractions. </a:t>
            </a:r>
          </a:p>
          <a:p>
            <a:endParaRPr lang="en-US" dirty="0">
              <a:solidFill>
                <a:srgbClr val="333333"/>
              </a:solidFill>
              <a:latin typeface="freight-sans-pro"/>
              <a:hlinkClick r:id="rId4"/>
            </a:endParaRPr>
          </a:p>
          <a:p>
            <a:r>
              <a:rPr lang="en-US" dirty="0">
                <a:solidFill>
                  <a:srgbClr val="497FBD"/>
                </a:solidFill>
                <a:latin typeface="freight-sans-pro"/>
              </a:rPr>
              <a:t>California has also passed legislation that will grant driver licenses</a:t>
            </a:r>
            <a:r>
              <a:rPr lang="en-US" dirty="0">
                <a:solidFill>
                  <a:srgbClr val="333333"/>
                </a:solidFill>
                <a:latin typeface="freight-sans-pro"/>
              </a:rPr>
              <a:t> to its illegal-immigrant population. </a:t>
            </a:r>
          </a:p>
          <a:p>
            <a:endParaRPr lang="en-US" dirty="0">
              <a:solidFill>
                <a:srgbClr val="333333"/>
              </a:solidFill>
              <a:latin typeface="freight-sans-pro"/>
            </a:endParaRPr>
          </a:p>
          <a:p>
            <a:r>
              <a:rPr lang="en-US" dirty="0">
                <a:solidFill>
                  <a:srgbClr val="333333"/>
                </a:solidFill>
                <a:latin typeface="freight-sans-pro"/>
              </a:rPr>
              <a:t> </a:t>
            </a:r>
            <a:r>
              <a:rPr lang="en-US" dirty="0">
                <a:solidFill>
                  <a:srgbClr val="497FBD"/>
                </a:solidFill>
                <a:latin typeface="freight-sans-pro"/>
              </a:rPr>
              <a:t>California </a:t>
            </a:r>
            <a:r>
              <a:rPr lang="en-US" dirty="0">
                <a:solidFill>
                  <a:srgbClr val="333333"/>
                </a:solidFill>
                <a:latin typeface="freight-sans-pro"/>
              </a:rPr>
              <a:t>already grants </a:t>
            </a:r>
            <a:r>
              <a:rPr lang="en-US" dirty="0">
                <a:solidFill>
                  <a:srgbClr val="497FBD"/>
                </a:solidFill>
                <a:latin typeface="freight-sans-pro"/>
              </a:rPr>
              <a:t>in-state tuition</a:t>
            </a:r>
            <a:r>
              <a:rPr lang="en-US" dirty="0">
                <a:solidFill>
                  <a:srgbClr val="333333"/>
                </a:solidFill>
                <a:latin typeface="freight-sans-pro"/>
              </a:rPr>
              <a:t> and </a:t>
            </a:r>
            <a:r>
              <a:rPr lang="en-US" dirty="0">
                <a:solidFill>
                  <a:srgbClr val="497FBD"/>
                </a:solidFill>
                <a:latin typeface="freight-sans-pro"/>
              </a:rPr>
              <a:t>state aid</a:t>
            </a:r>
            <a:r>
              <a:rPr lang="en-US" dirty="0">
                <a:solidFill>
                  <a:srgbClr val="333333"/>
                </a:solidFill>
                <a:latin typeface="freight-sans-pro"/>
              </a:rPr>
              <a:t> for </a:t>
            </a:r>
            <a:r>
              <a:rPr lang="en-US" dirty="0" err="1">
                <a:solidFill>
                  <a:srgbClr val="333333"/>
                </a:solidFill>
                <a:latin typeface="freight-sans-pro"/>
              </a:rPr>
              <a:t>DREAMers</a:t>
            </a:r>
            <a:r>
              <a:rPr lang="en-US" dirty="0">
                <a:solidFill>
                  <a:srgbClr val="333333"/>
                </a:solidFill>
                <a:latin typeface="freight-sans-pro"/>
              </a:rPr>
              <a:t>, or illegal immigrants brought to the U.S. as children. </a:t>
            </a:r>
            <a:endParaRPr lang="sv-SE" dirty="0"/>
          </a:p>
        </p:txBody>
      </p:sp>
    </p:spTree>
    <p:extLst>
      <p:ext uri="{BB962C8B-B14F-4D97-AF65-F5344CB8AC3E}">
        <p14:creationId xmlns:p14="http://schemas.microsoft.com/office/powerpoint/2010/main" val="152820083"/>
      </p:ext>
    </p:extLst>
  </p:cSld>
  <p:clrMapOvr>
    <a:masterClrMapping/>
  </p:clrMapOvr>
  <p:transition spd="slow">
    <p:push dir="u"/>
    <p:sndAc>
      <p:stSnd>
        <p:snd r:embed="rId2" name="breez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 y="0"/>
            <a:ext cx="9144000" cy="6858000"/>
          </a:xfrm>
          <a:prstGeom prst="rect">
            <a:avLst/>
          </a:prstGeom>
        </p:spPr>
      </p:pic>
      <p:sp>
        <p:nvSpPr>
          <p:cNvPr id="3" name="Rectangle 2"/>
          <p:cNvSpPr/>
          <p:nvPr/>
        </p:nvSpPr>
        <p:spPr>
          <a:xfrm>
            <a:off x="1043608" y="260648"/>
            <a:ext cx="6622262"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Obama’s Proposals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 name="TextBox 1"/>
          <p:cNvSpPr txBox="1"/>
          <p:nvPr/>
        </p:nvSpPr>
        <p:spPr>
          <a:xfrm>
            <a:off x="1043608" y="1479004"/>
            <a:ext cx="7200800" cy="4801314"/>
          </a:xfrm>
          <a:prstGeom prst="rect">
            <a:avLst/>
          </a:prstGeom>
          <a:noFill/>
        </p:spPr>
        <p:txBody>
          <a:bodyPr wrap="square" rtlCol="0">
            <a:spAutoFit/>
          </a:bodyPr>
          <a:lstStyle/>
          <a:p>
            <a:r>
              <a:rPr lang="sv-SE" b="1" dirty="0" err="1" smtClean="0"/>
              <a:t>Strengthen</a:t>
            </a:r>
            <a:r>
              <a:rPr lang="sv-SE" b="1" dirty="0" smtClean="0"/>
              <a:t> Borders </a:t>
            </a:r>
            <a:r>
              <a:rPr lang="sv-SE" dirty="0" smtClean="0"/>
              <a:t>– The </a:t>
            </a:r>
            <a:r>
              <a:rPr lang="sv-SE" dirty="0" err="1" smtClean="0"/>
              <a:t>number</a:t>
            </a:r>
            <a:r>
              <a:rPr lang="sv-SE" dirty="0" smtClean="0"/>
              <a:t> </a:t>
            </a:r>
            <a:r>
              <a:rPr lang="sv-SE" dirty="0" err="1" smtClean="0"/>
              <a:t>of</a:t>
            </a:r>
            <a:r>
              <a:rPr lang="sv-SE" dirty="0" smtClean="0"/>
              <a:t> </a:t>
            </a:r>
            <a:r>
              <a:rPr lang="sv-SE" dirty="0"/>
              <a:t>B</a:t>
            </a:r>
            <a:r>
              <a:rPr lang="sv-SE" dirty="0" smtClean="0"/>
              <a:t>order </a:t>
            </a:r>
            <a:r>
              <a:rPr lang="sv-SE" dirty="0" err="1"/>
              <a:t>P</a:t>
            </a:r>
            <a:r>
              <a:rPr lang="sv-SE" dirty="0" err="1" smtClean="0"/>
              <a:t>atrol</a:t>
            </a:r>
            <a:r>
              <a:rPr lang="sv-SE" dirty="0" smtClean="0"/>
              <a:t> agents </a:t>
            </a:r>
            <a:r>
              <a:rPr lang="sv-SE" dirty="0" err="1" smtClean="0"/>
              <a:t>have</a:t>
            </a:r>
            <a:r>
              <a:rPr lang="sv-SE" dirty="0" smtClean="0"/>
              <a:t> </a:t>
            </a:r>
            <a:r>
              <a:rPr lang="sv-SE" dirty="0" err="1" smtClean="0"/>
              <a:t>doubled</a:t>
            </a:r>
            <a:r>
              <a:rPr lang="sv-SE" dirty="0" smtClean="0"/>
              <a:t> </a:t>
            </a:r>
            <a:r>
              <a:rPr lang="sv-SE" dirty="0" err="1" smtClean="0"/>
              <a:t>since</a:t>
            </a:r>
            <a:r>
              <a:rPr lang="sv-SE" dirty="0" smtClean="0"/>
              <a:t> 2004. </a:t>
            </a:r>
            <a:r>
              <a:rPr lang="sv-SE" dirty="0" err="1" smtClean="0"/>
              <a:t>Use</a:t>
            </a:r>
            <a:r>
              <a:rPr lang="sv-SE" dirty="0" smtClean="0"/>
              <a:t> </a:t>
            </a:r>
            <a:r>
              <a:rPr lang="sv-SE" dirty="0" err="1" smtClean="0"/>
              <a:t>of</a:t>
            </a:r>
            <a:r>
              <a:rPr lang="sv-SE" dirty="0" smtClean="0"/>
              <a:t> </a:t>
            </a:r>
            <a:r>
              <a:rPr lang="sv-SE" dirty="0" err="1" smtClean="0"/>
              <a:t>technology</a:t>
            </a:r>
            <a:r>
              <a:rPr lang="sv-SE" dirty="0" smtClean="0"/>
              <a:t> to </a:t>
            </a:r>
            <a:r>
              <a:rPr lang="sv-SE" dirty="0" err="1" smtClean="0"/>
              <a:t>secure</a:t>
            </a:r>
            <a:r>
              <a:rPr lang="sv-SE" dirty="0" smtClean="0"/>
              <a:t> land and </a:t>
            </a:r>
            <a:r>
              <a:rPr lang="sv-SE" dirty="0" err="1" smtClean="0"/>
              <a:t>maritime</a:t>
            </a:r>
            <a:r>
              <a:rPr lang="sv-SE" dirty="0" smtClean="0"/>
              <a:t> </a:t>
            </a:r>
            <a:r>
              <a:rPr lang="sv-SE" dirty="0" err="1" smtClean="0"/>
              <a:t>borders</a:t>
            </a:r>
            <a:r>
              <a:rPr lang="sv-SE" dirty="0" smtClean="0"/>
              <a:t>.</a:t>
            </a:r>
          </a:p>
          <a:p>
            <a:endParaRPr lang="sv-SE" dirty="0"/>
          </a:p>
          <a:p>
            <a:r>
              <a:rPr lang="sv-SE" b="1" dirty="0" err="1" smtClean="0"/>
              <a:t>Employers</a:t>
            </a:r>
            <a:r>
              <a:rPr lang="sv-SE" b="1" dirty="0" smtClean="0"/>
              <a:t> </a:t>
            </a:r>
            <a:r>
              <a:rPr lang="sv-SE" b="1" dirty="0" err="1" smtClean="0"/>
              <a:t>Responsibilities</a:t>
            </a:r>
            <a:r>
              <a:rPr lang="sv-SE" b="1" dirty="0" smtClean="0"/>
              <a:t> </a:t>
            </a:r>
            <a:r>
              <a:rPr lang="sv-SE" dirty="0" smtClean="0"/>
              <a:t>– Must </a:t>
            </a:r>
            <a:r>
              <a:rPr lang="sv-SE" dirty="0" err="1" smtClean="0"/>
              <a:t>verify</a:t>
            </a:r>
            <a:r>
              <a:rPr lang="sv-SE" dirty="0" smtClean="0"/>
              <a:t> the </a:t>
            </a:r>
            <a:r>
              <a:rPr lang="sv-SE" dirty="0" err="1" smtClean="0"/>
              <a:t>workforce</a:t>
            </a:r>
            <a:r>
              <a:rPr lang="sv-SE" dirty="0" smtClean="0"/>
              <a:t> is legal by </a:t>
            </a:r>
            <a:r>
              <a:rPr lang="sv-SE" dirty="0" err="1" smtClean="0"/>
              <a:t>using</a:t>
            </a:r>
            <a:r>
              <a:rPr lang="sv-SE" dirty="0" smtClean="0"/>
              <a:t> </a:t>
            </a:r>
            <a:r>
              <a:rPr lang="sv-SE" dirty="0" err="1" smtClean="0"/>
              <a:t>government</a:t>
            </a:r>
            <a:r>
              <a:rPr lang="sv-SE" dirty="0" smtClean="0"/>
              <a:t> </a:t>
            </a:r>
            <a:r>
              <a:rPr lang="sv-SE" dirty="0" err="1" smtClean="0"/>
              <a:t>databases</a:t>
            </a:r>
            <a:r>
              <a:rPr lang="sv-SE" dirty="0" smtClean="0"/>
              <a:t>. </a:t>
            </a:r>
            <a:r>
              <a:rPr lang="sv-SE" dirty="0" err="1" smtClean="0"/>
              <a:t>Severe</a:t>
            </a:r>
            <a:r>
              <a:rPr lang="sv-SE" dirty="0" smtClean="0"/>
              <a:t> </a:t>
            </a:r>
            <a:r>
              <a:rPr lang="sv-SE" dirty="0" err="1" smtClean="0"/>
              <a:t>penalties</a:t>
            </a:r>
            <a:r>
              <a:rPr lang="sv-SE" dirty="0" smtClean="0"/>
              <a:t> for </a:t>
            </a:r>
            <a:r>
              <a:rPr lang="sv-SE" dirty="0" err="1" smtClean="0"/>
              <a:t>fraud</a:t>
            </a:r>
            <a:r>
              <a:rPr lang="sv-SE" dirty="0" smtClean="0"/>
              <a:t>, </a:t>
            </a:r>
            <a:r>
              <a:rPr lang="sv-SE" dirty="0" err="1" smtClean="0"/>
              <a:t>identity</a:t>
            </a:r>
            <a:r>
              <a:rPr lang="sv-SE" dirty="0" smtClean="0"/>
              <a:t> </a:t>
            </a:r>
            <a:r>
              <a:rPr lang="sv-SE" dirty="0" err="1" smtClean="0"/>
              <a:t>theft</a:t>
            </a:r>
            <a:r>
              <a:rPr lang="sv-SE" dirty="0" smtClean="0"/>
              <a:t> etc. </a:t>
            </a:r>
          </a:p>
          <a:p>
            <a:endParaRPr lang="sv-SE" dirty="0"/>
          </a:p>
          <a:p>
            <a:r>
              <a:rPr lang="sv-SE" b="1" dirty="0" err="1" smtClean="0"/>
              <a:t>Pathway</a:t>
            </a:r>
            <a:r>
              <a:rPr lang="sv-SE" b="1" dirty="0" smtClean="0"/>
              <a:t> to legal status </a:t>
            </a:r>
            <a:r>
              <a:rPr lang="sv-SE" dirty="0" smtClean="0"/>
              <a:t>– </a:t>
            </a:r>
            <a:r>
              <a:rPr lang="sv-SE" dirty="0" err="1" smtClean="0"/>
              <a:t>amnesty</a:t>
            </a:r>
            <a:r>
              <a:rPr lang="sv-SE" dirty="0" smtClean="0"/>
              <a:t> for </a:t>
            </a:r>
            <a:r>
              <a:rPr lang="sv-SE" dirty="0" err="1" smtClean="0"/>
              <a:t>those</a:t>
            </a:r>
            <a:r>
              <a:rPr lang="sv-SE" dirty="0" smtClean="0"/>
              <a:t> </a:t>
            </a:r>
            <a:r>
              <a:rPr lang="sv-SE" dirty="0" err="1" smtClean="0"/>
              <a:t>who</a:t>
            </a:r>
            <a:r>
              <a:rPr lang="sv-SE" dirty="0" smtClean="0"/>
              <a:t> come </a:t>
            </a:r>
            <a:r>
              <a:rPr lang="sv-SE" dirty="0" err="1" smtClean="0"/>
              <a:t>clean</a:t>
            </a:r>
            <a:r>
              <a:rPr lang="sv-SE" dirty="0" smtClean="0"/>
              <a:t>, pass </a:t>
            </a:r>
            <a:r>
              <a:rPr lang="sv-SE" dirty="0" err="1" smtClean="0"/>
              <a:t>criminal</a:t>
            </a:r>
            <a:r>
              <a:rPr lang="sv-SE" dirty="0" smtClean="0"/>
              <a:t> </a:t>
            </a:r>
            <a:r>
              <a:rPr lang="sv-SE" dirty="0" err="1" smtClean="0"/>
              <a:t>background</a:t>
            </a:r>
            <a:r>
              <a:rPr lang="sv-SE" dirty="0" smtClean="0"/>
              <a:t> checks, </a:t>
            </a:r>
            <a:r>
              <a:rPr lang="sv-SE" dirty="0" err="1" smtClean="0"/>
              <a:t>submit</a:t>
            </a:r>
            <a:r>
              <a:rPr lang="sv-SE" dirty="0" smtClean="0"/>
              <a:t> </a:t>
            </a:r>
            <a:r>
              <a:rPr lang="sv-SE" dirty="0" err="1" smtClean="0"/>
              <a:t>biometric</a:t>
            </a:r>
            <a:r>
              <a:rPr lang="sv-SE" dirty="0" smtClean="0"/>
              <a:t> data, </a:t>
            </a:r>
            <a:r>
              <a:rPr lang="sv-SE" dirty="0" err="1" smtClean="0"/>
              <a:t>pay</a:t>
            </a:r>
            <a:r>
              <a:rPr lang="sv-SE" dirty="0" smtClean="0"/>
              <a:t> </a:t>
            </a:r>
            <a:r>
              <a:rPr lang="sv-SE" dirty="0" err="1" smtClean="0"/>
              <a:t>fees</a:t>
            </a:r>
            <a:r>
              <a:rPr lang="sv-SE" dirty="0" smtClean="0"/>
              <a:t> and </a:t>
            </a:r>
            <a:r>
              <a:rPr lang="sv-SE" dirty="0" err="1" smtClean="0"/>
              <a:t>penalties</a:t>
            </a:r>
            <a:r>
              <a:rPr lang="sv-SE" dirty="0" smtClean="0"/>
              <a:t>. </a:t>
            </a:r>
          </a:p>
          <a:p>
            <a:endParaRPr lang="sv-SE" dirty="0"/>
          </a:p>
          <a:p>
            <a:r>
              <a:rPr lang="sv-SE" b="1" dirty="0" err="1" smtClean="0"/>
              <a:t>Earned</a:t>
            </a:r>
            <a:r>
              <a:rPr lang="sv-SE" b="1" dirty="0" smtClean="0"/>
              <a:t> </a:t>
            </a:r>
            <a:r>
              <a:rPr lang="sv-SE" b="1" dirty="0" err="1" smtClean="0"/>
              <a:t>citizenship</a:t>
            </a:r>
            <a:r>
              <a:rPr lang="sv-SE" b="1" dirty="0" smtClean="0"/>
              <a:t> for </a:t>
            </a:r>
            <a:r>
              <a:rPr lang="sv-SE" b="1" dirty="0" err="1" smtClean="0"/>
              <a:t>dreamers</a:t>
            </a:r>
            <a:r>
              <a:rPr lang="sv-SE" b="1" dirty="0" smtClean="0"/>
              <a:t> </a:t>
            </a:r>
            <a:r>
              <a:rPr lang="sv-SE" dirty="0" smtClean="0"/>
              <a:t>– Children </a:t>
            </a:r>
            <a:r>
              <a:rPr lang="sv-SE" dirty="0" err="1" smtClean="0"/>
              <a:t>brought</a:t>
            </a:r>
            <a:r>
              <a:rPr lang="sv-SE" dirty="0" smtClean="0"/>
              <a:t> to the US </a:t>
            </a:r>
            <a:r>
              <a:rPr lang="sv-SE" dirty="0" err="1" smtClean="0"/>
              <a:t>illegally</a:t>
            </a:r>
            <a:r>
              <a:rPr lang="sv-SE" dirty="0" smtClean="0"/>
              <a:t> </a:t>
            </a:r>
            <a:r>
              <a:rPr lang="sv-SE" dirty="0" err="1" smtClean="0"/>
              <a:t>can</a:t>
            </a:r>
            <a:r>
              <a:rPr lang="sv-SE" dirty="0" smtClean="0"/>
              <a:t> expedite </a:t>
            </a:r>
            <a:r>
              <a:rPr lang="sv-SE" dirty="0" err="1" smtClean="0"/>
              <a:t>their</a:t>
            </a:r>
            <a:r>
              <a:rPr lang="sv-SE" dirty="0" smtClean="0"/>
              <a:t> </a:t>
            </a:r>
            <a:r>
              <a:rPr lang="sv-SE" dirty="0" err="1" smtClean="0"/>
              <a:t>citizenship</a:t>
            </a:r>
            <a:r>
              <a:rPr lang="sv-SE" dirty="0" smtClean="0"/>
              <a:t> by going to college or </a:t>
            </a:r>
            <a:r>
              <a:rPr lang="sv-SE" dirty="0" err="1" smtClean="0"/>
              <a:t>joining</a:t>
            </a:r>
            <a:r>
              <a:rPr lang="sv-SE" dirty="0" smtClean="0"/>
              <a:t> the </a:t>
            </a:r>
            <a:r>
              <a:rPr lang="sv-SE" dirty="0" err="1" smtClean="0"/>
              <a:t>armed</a:t>
            </a:r>
            <a:r>
              <a:rPr lang="sv-SE" dirty="0" smtClean="0"/>
              <a:t> </a:t>
            </a:r>
            <a:r>
              <a:rPr lang="sv-SE" dirty="0" err="1" smtClean="0"/>
              <a:t>forces</a:t>
            </a:r>
            <a:r>
              <a:rPr lang="sv-SE" dirty="0" smtClean="0"/>
              <a:t>. </a:t>
            </a:r>
          </a:p>
          <a:p>
            <a:endParaRPr lang="sv-SE" dirty="0"/>
          </a:p>
          <a:p>
            <a:endParaRPr lang="sv-SE" dirty="0"/>
          </a:p>
        </p:txBody>
      </p:sp>
    </p:spTree>
    <p:extLst>
      <p:ext uri="{BB962C8B-B14F-4D97-AF65-F5344CB8AC3E}">
        <p14:creationId xmlns:p14="http://schemas.microsoft.com/office/powerpoint/2010/main" val="2979102790"/>
      </p:ext>
    </p:extLst>
  </p:cSld>
  <p:clrMapOvr>
    <a:masterClrMapping/>
  </p:clrMapOvr>
  <p:transition spd="slow">
    <p:push dir="u"/>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 y="0"/>
            <a:ext cx="9144000" cy="6858000"/>
          </a:xfrm>
          <a:prstGeom prst="rect">
            <a:avLst/>
          </a:prstGeom>
        </p:spPr>
      </p:pic>
      <p:sp>
        <p:nvSpPr>
          <p:cNvPr id="3" name="Rectangle 2"/>
          <p:cNvSpPr/>
          <p:nvPr/>
        </p:nvSpPr>
        <p:spPr>
          <a:xfrm>
            <a:off x="1158897" y="260648"/>
            <a:ext cx="639168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Trump’s Proposals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 name="TextBox 1"/>
          <p:cNvSpPr txBox="1"/>
          <p:nvPr/>
        </p:nvSpPr>
        <p:spPr>
          <a:xfrm>
            <a:off x="1043608" y="1479004"/>
            <a:ext cx="7200800" cy="3693319"/>
          </a:xfrm>
          <a:prstGeom prst="rect">
            <a:avLst/>
          </a:prstGeom>
          <a:noFill/>
        </p:spPr>
        <p:txBody>
          <a:bodyPr wrap="square" rtlCol="0">
            <a:spAutoFit/>
          </a:bodyPr>
          <a:lstStyle/>
          <a:p>
            <a:r>
              <a:rPr lang="sv-SE" b="1" dirty="0" smtClean="0"/>
              <a:t>Anti-immigration </a:t>
            </a:r>
            <a:r>
              <a:rPr lang="sv-SE" b="1" dirty="0" err="1" smtClean="0"/>
              <a:t>policies</a:t>
            </a:r>
            <a:r>
              <a:rPr lang="sv-SE" b="1" dirty="0" smtClean="0"/>
              <a:t> – </a:t>
            </a:r>
            <a:r>
              <a:rPr lang="sv-SE" dirty="0" err="1" smtClean="0"/>
              <a:t>rescind</a:t>
            </a:r>
            <a:r>
              <a:rPr lang="sv-SE" dirty="0" smtClean="0"/>
              <a:t> on the ”DACA” program </a:t>
            </a:r>
            <a:r>
              <a:rPr lang="sv-SE" dirty="0" err="1" smtClean="0"/>
              <a:t>of</a:t>
            </a:r>
            <a:r>
              <a:rPr lang="sv-SE" dirty="0" smtClean="0"/>
              <a:t> Obama.  </a:t>
            </a:r>
            <a:r>
              <a:rPr lang="sv-SE" dirty="0" err="1" smtClean="0"/>
              <a:t>Rescind</a:t>
            </a:r>
            <a:r>
              <a:rPr lang="sv-SE" dirty="0" smtClean="0"/>
              <a:t> the ”</a:t>
            </a:r>
            <a:r>
              <a:rPr lang="sv-SE" dirty="0" err="1" smtClean="0"/>
              <a:t>anchor</a:t>
            </a:r>
            <a:r>
              <a:rPr lang="sv-SE" dirty="0" smtClean="0"/>
              <a:t> baby</a:t>
            </a:r>
            <a:r>
              <a:rPr lang="sv-SE" smtClean="0"/>
              <a:t>” policy.  </a:t>
            </a:r>
            <a:endParaRPr lang="sv-SE" b="1" dirty="0" smtClean="0"/>
          </a:p>
          <a:p>
            <a:endParaRPr lang="sv-SE" b="1" dirty="0" smtClean="0"/>
          </a:p>
          <a:p>
            <a:r>
              <a:rPr lang="sv-SE" b="1" dirty="0" err="1" smtClean="0"/>
              <a:t>Restriction</a:t>
            </a:r>
            <a:r>
              <a:rPr lang="sv-SE" b="1" dirty="0" smtClean="0"/>
              <a:t> </a:t>
            </a:r>
            <a:r>
              <a:rPr lang="sv-SE" b="1" dirty="0" err="1" smtClean="0"/>
              <a:t>of</a:t>
            </a:r>
            <a:r>
              <a:rPr lang="sv-SE" b="1" dirty="0" smtClean="0"/>
              <a:t> </a:t>
            </a:r>
            <a:r>
              <a:rPr lang="sv-SE" b="1" dirty="0" err="1" smtClean="0"/>
              <a:t>travellers</a:t>
            </a:r>
            <a:r>
              <a:rPr lang="sv-SE" b="1" dirty="0"/>
              <a:t> </a:t>
            </a:r>
            <a:r>
              <a:rPr lang="sv-SE" b="1" dirty="0" smtClean="0"/>
              <a:t>from </a:t>
            </a:r>
            <a:r>
              <a:rPr lang="sv-SE" b="1" dirty="0" err="1" smtClean="0"/>
              <a:t>certain</a:t>
            </a:r>
            <a:r>
              <a:rPr lang="sv-SE" b="1" dirty="0" smtClean="0"/>
              <a:t> </a:t>
            </a:r>
            <a:r>
              <a:rPr lang="sv-SE" b="1" dirty="0" err="1" smtClean="0"/>
              <a:t>countries</a:t>
            </a:r>
            <a:r>
              <a:rPr lang="sv-SE" b="1" dirty="0" smtClean="0"/>
              <a:t> – </a:t>
            </a:r>
            <a:r>
              <a:rPr lang="sv-SE" dirty="0" smtClean="0"/>
              <a:t>muslim ban</a:t>
            </a:r>
          </a:p>
          <a:p>
            <a:endParaRPr lang="sv-SE" b="1" dirty="0" smtClean="0"/>
          </a:p>
          <a:p>
            <a:r>
              <a:rPr lang="sv-SE" b="1" dirty="0" smtClean="0"/>
              <a:t>Deportation </a:t>
            </a:r>
            <a:r>
              <a:rPr lang="sv-SE" b="1" dirty="0" err="1" smtClean="0"/>
              <a:t>of</a:t>
            </a:r>
            <a:r>
              <a:rPr lang="sv-SE" b="1" dirty="0" smtClean="0"/>
              <a:t> </a:t>
            </a:r>
            <a:r>
              <a:rPr lang="sv-SE" b="1" dirty="0" err="1" smtClean="0"/>
              <a:t>certain</a:t>
            </a:r>
            <a:r>
              <a:rPr lang="sv-SE" b="1" dirty="0" smtClean="0"/>
              <a:t> </a:t>
            </a:r>
            <a:r>
              <a:rPr lang="sv-SE" b="1" dirty="0" err="1" smtClean="0"/>
              <a:t>groups</a:t>
            </a:r>
            <a:r>
              <a:rPr lang="sv-SE" b="1" dirty="0" smtClean="0"/>
              <a:t> from – </a:t>
            </a:r>
            <a:r>
              <a:rPr lang="sv-SE" dirty="0" err="1" smtClean="0"/>
              <a:t>Mexico</a:t>
            </a:r>
            <a:r>
              <a:rPr lang="sv-SE" dirty="0" smtClean="0"/>
              <a:t>, El Salvador etc.</a:t>
            </a:r>
            <a:endParaRPr lang="sv-SE" dirty="0"/>
          </a:p>
          <a:p>
            <a:endParaRPr lang="sv-SE" b="1" dirty="0" smtClean="0"/>
          </a:p>
          <a:p>
            <a:r>
              <a:rPr lang="sv-SE" b="1" dirty="0" err="1" smtClean="0"/>
              <a:t>Strengthen</a:t>
            </a:r>
            <a:r>
              <a:rPr lang="sv-SE" b="1" dirty="0" smtClean="0"/>
              <a:t> Borders </a:t>
            </a:r>
            <a:r>
              <a:rPr lang="sv-SE" dirty="0" smtClean="0"/>
              <a:t>– ”</a:t>
            </a:r>
            <a:r>
              <a:rPr lang="sv-SE" dirty="0" err="1" smtClean="0"/>
              <a:t>Build</a:t>
            </a:r>
            <a:r>
              <a:rPr lang="sv-SE" dirty="0" smtClean="0"/>
              <a:t> </a:t>
            </a:r>
            <a:r>
              <a:rPr lang="sv-SE" dirty="0" err="1" smtClean="0"/>
              <a:t>that</a:t>
            </a:r>
            <a:r>
              <a:rPr lang="sv-SE" dirty="0" smtClean="0"/>
              <a:t> </a:t>
            </a:r>
            <a:r>
              <a:rPr lang="sv-SE" dirty="0" err="1" smtClean="0"/>
              <a:t>wall</a:t>
            </a:r>
            <a:r>
              <a:rPr lang="sv-SE" dirty="0" smtClean="0"/>
              <a:t>” , </a:t>
            </a:r>
            <a:r>
              <a:rPr lang="sv-SE" dirty="0" err="1" smtClean="0"/>
              <a:t>severe</a:t>
            </a:r>
            <a:r>
              <a:rPr lang="sv-SE" dirty="0" smtClean="0"/>
              <a:t> </a:t>
            </a:r>
            <a:r>
              <a:rPr lang="sv-SE" dirty="0" err="1" smtClean="0"/>
              <a:t>penalties</a:t>
            </a:r>
            <a:r>
              <a:rPr lang="sv-SE" dirty="0" smtClean="0"/>
              <a:t> </a:t>
            </a:r>
            <a:r>
              <a:rPr lang="sv-SE" dirty="0" err="1" smtClean="0"/>
              <a:t>if</a:t>
            </a:r>
            <a:r>
              <a:rPr lang="sv-SE" dirty="0" smtClean="0"/>
              <a:t> </a:t>
            </a:r>
            <a:r>
              <a:rPr lang="sv-SE" dirty="0" err="1" smtClean="0"/>
              <a:t>caught</a:t>
            </a:r>
            <a:r>
              <a:rPr lang="sv-SE" dirty="0" smtClean="0"/>
              <a:t> </a:t>
            </a:r>
            <a:r>
              <a:rPr lang="sv-SE" dirty="0" err="1" smtClean="0"/>
              <a:t>crossing</a:t>
            </a:r>
            <a:r>
              <a:rPr lang="sv-SE" dirty="0" smtClean="0"/>
              <a:t> the </a:t>
            </a:r>
            <a:r>
              <a:rPr lang="sv-SE" dirty="0" err="1" smtClean="0"/>
              <a:t>borders</a:t>
            </a:r>
            <a:r>
              <a:rPr lang="sv-SE" dirty="0" smtClean="0"/>
              <a:t>.</a:t>
            </a:r>
          </a:p>
          <a:p>
            <a:endParaRPr lang="sv-SE" dirty="0"/>
          </a:p>
          <a:p>
            <a:r>
              <a:rPr lang="sv-SE" b="1" dirty="0" smtClean="0"/>
              <a:t> </a:t>
            </a:r>
            <a:endParaRPr lang="sv-SE" dirty="0" smtClean="0"/>
          </a:p>
          <a:p>
            <a:endParaRPr lang="sv-SE" dirty="0"/>
          </a:p>
          <a:p>
            <a:endParaRPr lang="sv-SE" dirty="0"/>
          </a:p>
        </p:txBody>
      </p:sp>
    </p:spTree>
    <p:extLst>
      <p:ext uri="{BB962C8B-B14F-4D97-AF65-F5344CB8AC3E}">
        <p14:creationId xmlns:p14="http://schemas.microsoft.com/office/powerpoint/2010/main" val="2735271511"/>
      </p:ext>
    </p:extLst>
  </p:cSld>
  <p:clrMapOvr>
    <a:masterClrMapping/>
  </p:clrMapOvr>
  <p:transition spd="slow">
    <p:push dir="u"/>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v-SE" dirty="0" smtClean="0"/>
              <a:t>Religion in </a:t>
            </a:r>
            <a:r>
              <a:rPr lang="sv-SE" dirty="0" err="1" smtClean="0"/>
              <a:t>America</a:t>
            </a:r>
            <a:endParaRPr lang="sv-S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988840"/>
            <a:ext cx="4608512" cy="3072341"/>
          </a:xfrm>
          <a:prstGeom prst="rect">
            <a:avLst/>
          </a:prstGeom>
        </p:spPr>
      </p:pic>
    </p:spTree>
    <p:extLst>
      <p:ext uri="{BB962C8B-B14F-4D97-AF65-F5344CB8AC3E}">
        <p14:creationId xmlns:p14="http://schemas.microsoft.com/office/powerpoint/2010/main" val="1398395151"/>
      </p:ext>
    </p:extLst>
  </p:cSld>
  <p:clrMapOvr>
    <a:masterClrMapping/>
  </p:clrMapOvr>
  <p:transition spd="slow">
    <p:push dir="u"/>
    <p:sndAc>
      <p:stSnd>
        <p:snd r:embed="rId2" name="breez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v-SE" dirty="0" smtClean="0"/>
              <a:t>Religion</a:t>
            </a:r>
            <a:endParaRPr lang="sv-SE"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1653182"/>
            <a:ext cx="1924050" cy="23717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1700808"/>
            <a:ext cx="2009775" cy="2276475"/>
          </a:xfrm>
          <a:prstGeom prst="rect">
            <a:avLst/>
          </a:prstGeom>
        </p:spPr>
      </p:pic>
      <p:sp>
        <p:nvSpPr>
          <p:cNvPr id="6" name="TextBox 5"/>
          <p:cNvSpPr txBox="1"/>
          <p:nvPr/>
        </p:nvSpPr>
        <p:spPr>
          <a:xfrm>
            <a:off x="1331640" y="5013176"/>
            <a:ext cx="6552728" cy="646331"/>
          </a:xfrm>
          <a:prstGeom prst="rect">
            <a:avLst/>
          </a:prstGeom>
          <a:noFill/>
        </p:spPr>
        <p:txBody>
          <a:bodyPr wrap="square" rtlCol="0">
            <a:spAutoFit/>
          </a:bodyPr>
          <a:lstStyle/>
          <a:p>
            <a:r>
              <a:rPr lang="sv-SE" dirty="0" err="1" smtClean="0"/>
              <a:t>Since</a:t>
            </a:r>
            <a:r>
              <a:rPr lang="sv-SE" dirty="0" smtClean="0"/>
              <a:t> </a:t>
            </a:r>
            <a:r>
              <a:rPr lang="sv-SE" dirty="0" err="1" smtClean="0"/>
              <a:t>early</a:t>
            </a:r>
            <a:r>
              <a:rPr lang="sv-SE" dirty="0" smtClean="0"/>
              <a:t> on, </a:t>
            </a:r>
            <a:r>
              <a:rPr lang="sv-SE" dirty="0" err="1" smtClean="0"/>
              <a:t>there</a:t>
            </a:r>
            <a:r>
              <a:rPr lang="sv-SE" dirty="0" smtClean="0"/>
              <a:t> has </a:t>
            </a:r>
            <a:r>
              <a:rPr lang="sv-SE" dirty="0" err="1" smtClean="0"/>
              <a:t>always</a:t>
            </a:r>
            <a:r>
              <a:rPr lang="sv-SE" dirty="0" smtClean="0"/>
              <a:t> </a:t>
            </a:r>
            <a:r>
              <a:rPr lang="sv-SE" dirty="0" err="1" smtClean="0"/>
              <a:t>been</a:t>
            </a:r>
            <a:r>
              <a:rPr lang="sv-SE" dirty="0" smtClean="0"/>
              <a:t> </a:t>
            </a:r>
            <a:r>
              <a:rPr lang="sv-SE" dirty="0" err="1" smtClean="0"/>
              <a:t>conflict</a:t>
            </a:r>
            <a:r>
              <a:rPr lang="sv-SE" dirty="0" smtClean="0"/>
              <a:t> </a:t>
            </a:r>
            <a:r>
              <a:rPr lang="sv-SE" dirty="0" err="1" smtClean="0"/>
              <a:t>between</a:t>
            </a:r>
            <a:r>
              <a:rPr lang="sv-SE" dirty="0" smtClean="0"/>
              <a:t> the </a:t>
            </a:r>
            <a:r>
              <a:rPr lang="sv-SE" dirty="0" err="1" smtClean="0"/>
              <a:t>church</a:t>
            </a:r>
            <a:r>
              <a:rPr lang="sv-SE" dirty="0" smtClean="0"/>
              <a:t> and the </a:t>
            </a:r>
            <a:r>
              <a:rPr lang="sv-SE" dirty="0" err="1" smtClean="0"/>
              <a:t>state</a:t>
            </a:r>
            <a:r>
              <a:rPr lang="sv-SE" dirty="0" smtClean="0"/>
              <a:t>.  </a:t>
            </a:r>
            <a:r>
              <a:rPr lang="sv-SE" dirty="0" err="1" smtClean="0"/>
              <a:t>What</a:t>
            </a:r>
            <a:r>
              <a:rPr lang="sv-SE" dirty="0" smtClean="0"/>
              <a:t> </a:t>
            </a:r>
            <a:r>
              <a:rPr lang="sv-SE" dirty="0" err="1" smtClean="0"/>
              <a:t>are</a:t>
            </a:r>
            <a:r>
              <a:rPr lang="sv-SE" dirty="0" smtClean="0"/>
              <a:t> the </a:t>
            </a:r>
            <a:r>
              <a:rPr lang="sv-SE" dirty="0" err="1" smtClean="0"/>
              <a:t>conflicts</a:t>
            </a:r>
            <a:r>
              <a:rPr lang="sv-SE" dirty="0"/>
              <a:t> </a:t>
            </a:r>
            <a:r>
              <a:rPr lang="sv-SE" dirty="0" err="1" smtClean="0"/>
              <a:t>about</a:t>
            </a:r>
            <a:r>
              <a:rPr lang="sv-SE" dirty="0" smtClean="0"/>
              <a:t> </a:t>
            </a:r>
            <a:r>
              <a:rPr lang="sv-SE" dirty="0" err="1" smtClean="0"/>
              <a:t>today</a:t>
            </a:r>
            <a:r>
              <a:rPr lang="sv-SE" dirty="0" smtClean="0"/>
              <a:t>?</a:t>
            </a:r>
            <a:endParaRPr lang="sv-SE" dirty="0"/>
          </a:p>
        </p:txBody>
      </p:sp>
    </p:spTree>
    <p:extLst>
      <p:ext uri="{BB962C8B-B14F-4D97-AF65-F5344CB8AC3E}">
        <p14:creationId xmlns:p14="http://schemas.microsoft.com/office/powerpoint/2010/main" val="1674305244"/>
      </p:ext>
    </p:extLst>
  </p:cSld>
  <p:clrMapOvr>
    <a:masterClrMapping/>
  </p:clrMapOvr>
  <p:transition spd="slow">
    <p:push dir="u"/>
    <p:sndAc>
      <p:stSnd>
        <p:snd r:embed="rId3" name="breez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1837"/>
          </a:xfrm>
        </p:spPr>
        <p:txBody>
          <a:bodyPr rtlCol="0">
            <a:normAutofit fontScale="90000"/>
          </a:bodyPr>
          <a:lstStyle/>
          <a:p>
            <a:pPr fontAlgn="auto">
              <a:spcAft>
                <a:spcPts val="0"/>
              </a:spcAft>
              <a:defRPr/>
            </a:pPr>
            <a:r>
              <a:rPr lang="sv-SE" dirty="0" err="1" smtClean="0"/>
              <a:t>American</a:t>
            </a:r>
            <a:r>
              <a:rPr lang="sv-SE" dirty="0" smtClean="0"/>
              <a:t> Culture Studies</a:t>
            </a:r>
            <a:br>
              <a:rPr lang="sv-SE" dirty="0" smtClean="0"/>
            </a:br>
            <a:r>
              <a:rPr lang="sv-SE" dirty="0" err="1" smtClean="0"/>
              <a:t>Diversity</a:t>
            </a:r>
            <a:r>
              <a:rPr lang="sv-SE" dirty="0" smtClean="0"/>
              <a:t> and the </a:t>
            </a:r>
            <a:r>
              <a:rPr lang="sv-SE" dirty="0" err="1" smtClean="0"/>
              <a:t>Lay</a:t>
            </a:r>
            <a:r>
              <a:rPr lang="sv-SE" dirty="0" smtClean="0"/>
              <a:t> </a:t>
            </a:r>
            <a:r>
              <a:rPr lang="sv-SE" dirty="0" err="1" smtClean="0"/>
              <a:t>of</a:t>
            </a:r>
            <a:r>
              <a:rPr lang="sv-SE" dirty="0" smtClean="0"/>
              <a:t> the Land</a:t>
            </a:r>
            <a:br>
              <a:rPr lang="sv-SE" dirty="0" smtClean="0"/>
            </a:br>
            <a:endParaRPr lang="sv-SE" dirty="0"/>
          </a:p>
        </p:txBody>
      </p:sp>
      <p:pic>
        <p:nvPicPr>
          <p:cNvPr id="19458"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557338"/>
            <a:ext cx="8229600" cy="4525962"/>
          </a:xfrm>
        </p:spPr>
        <p:txBody>
          <a:bodyPr rtlCol="0">
            <a:normAutofit/>
          </a:bodyPr>
          <a:lstStyle/>
          <a:p>
            <a:pPr marL="0" indent="0" fontAlgn="auto">
              <a:spcAft>
                <a:spcPts val="0"/>
              </a:spcAft>
              <a:buFont typeface="Arial" pitchFamily="34" charset="0"/>
              <a:buNone/>
              <a:defRPr/>
            </a:pPr>
            <a:r>
              <a:rPr lang="sv-SE" dirty="0" smtClean="0"/>
              <a:t>Population – 329,000,000</a:t>
            </a:r>
          </a:p>
          <a:p>
            <a:pPr marL="0" indent="0" fontAlgn="auto">
              <a:spcAft>
                <a:spcPts val="0"/>
              </a:spcAft>
              <a:buFont typeface="Arial" pitchFamily="34" charset="0"/>
              <a:buNone/>
              <a:defRPr/>
            </a:pPr>
            <a:r>
              <a:rPr lang="sv-SE" dirty="0" smtClean="0"/>
              <a:t>Most </a:t>
            </a:r>
            <a:r>
              <a:rPr lang="sv-SE" dirty="0" err="1" smtClean="0"/>
              <a:t>populous</a:t>
            </a:r>
            <a:r>
              <a:rPr lang="sv-SE" dirty="0" smtClean="0"/>
              <a:t> </a:t>
            </a:r>
            <a:r>
              <a:rPr lang="sv-SE" dirty="0" err="1" smtClean="0"/>
              <a:t>states</a:t>
            </a:r>
            <a:r>
              <a:rPr lang="sv-SE" dirty="0" smtClean="0"/>
              <a:t> </a:t>
            </a:r>
          </a:p>
          <a:p>
            <a:pPr fontAlgn="auto">
              <a:spcAft>
                <a:spcPts val="0"/>
              </a:spcAft>
              <a:buFont typeface="Arial" pitchFamily="34" charset="0"/>
              <a:buChar char="•"/>
              <a:defRPr/>
            </a:pPr>
            <a:r>
              <a:rPr lang="sv-SE" dirty="0" smtClean="0"/>
              <a:t>California- 39,600,000</a:t>
            </a:r>
          </a:p>
          <a:p>
            <a:pPr fontAlgn="auto">
              <a:spcAft>
                <a:spcPts val="0"/>
              </a:spcAft>
              <a:buFont typeface="Arial" pitchFamily="34" charset="0"/>
              <a:buChar char="•"/>
              <a:defRPr/>
            </a:pPr>
            <a:r>
              <a:rPr lang="sv-SE" dirty="0" smtClean="0"/>
              <a:t>Texas – 28,700,000</a:t>
            </a:r>
          </a:p>
          <a:p>
            <a:pPr fontAlgn="auto">
              <a:spcAft>
                <a:spcPts val="0"/>
              </a:spcAft>
              <a:buFont typeface="Arial" pitchFamily="34" charset="0"/>
              <a:buChar char="•"/>
              <a:defRPr/>
            </a:pPr>
            <a:r>
              <a:rPr lang="sv-SE" dirty="0" smtClean="0"/>
              <a:t>Florida – 21,312,000</a:t>
            </a:r>
          </a:p>
          <a:p>
            <a:pPr marL="0" indent="0" fontAlgn="auto">
              <a:spcAft>
                <a:spcPts val="0"/>
              </a:spcAft>
              <a:buFont typeface="Arial" pitchFamily="34" charset="0"/>
              <a:buNone/>
              <a:defRPr/>
            </a:pPr>
            <a:r>
              <a:rPr lang="sv-SE" dirty="0" smtClean="0"/>
              <a:t>Most </a:t>
            </a:r>
            <a:r>
              <a:rPr lang="sv-SE" dirty="0" err="1" smtClean="0"/>
              <a:t>populous</a:t>
            </a:r>
            <a:r>
              <a:rPr lang="sv-SE" dirty="0" smtClean="0"/>
              <a:t> city – New York city (8,622,000)</a:t>
            </a:r>
          </a:p>
          <a:p>
            <a:pPr marL="0" indent="0" fontAlgn="auto">
              <a:spcAft>
                <a:spcPts val="0"/>
              </a:spcAft>
              <a:buFont typeface="Arial" pitchFamily="34" charset="0"/>
              <a:buNone/>
              <a:defRPr/>
            </a:pPr>
            <a:r>
              <a:rPr lang="sv-SE" dirty="0" err="1" smtClean="0"/>
              <a:t>Next</a:t>
            </a:r>
            <a:r>
              <a:rPr lang="sv-SE" dirty="0" smtClean="0"/>
              <a:t> </a:t>
            </a:r>
            <a:r>
              <a:rPr lang="sv-SE" dirty="0" err="1" smtClean="0"/>
              <a:t>populous</a:t>
            </a:r>
            <a:r>
              <a:rPr lang="sv-SE" dirty="0" smtClean="0"/>
              <a:t> city -  Los Angeles (4,000,000)</a:t>
            </a:r>
            <a:endParaRPr lang="sv-SE" dirty="0"/>
          </a:p>
        </p:txBody>
      </p:sp>
      <p:sp>
        <p:nvSpPr>
          <p:cNvPr id="5" name="TextBox 4"/>
          <p:cNvSpPr txBox="1"/>
          <p:nvPr/>
        </p:nvSpPr>
        <p:spPr>
          <a:xfrm>
            <a:off x="1259632" y="580038"/>
            <a:ext cx="6840760" cy="707886"/>
          </a:xfrm>
          <a:prstGeom prst="rect">
            <a:avLst/>
          </a:prstGeom>
          <a:noFill/>
        </p:spPr>
        <p:txBody>
          <a:bodyPr>
            <a:spAutoFit/>
          </a:bodyPr>
          <a:lstStyle/>
          <a:p>
            <a:pPr algn="ctr" fontAlgn="auto">
              <a:spcBef>
                <a:spcPts val="0"/>
              </a:spcBef>
              <a:spcAft>
                <a:spcPts val="0"/>
              </a:spcAft>
              <a:defRPr/>
            </a:pPr>
            <a:r>
              <a:rPr lang="sv-SE"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America</a:t>
            </a:r>
            <a:r>
              <a:rPr lang="sv-SE"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 Population</a:t>
            </a:r>
          </a:p>
        </p:txBody>
      </p:sp>
    </p:spTree>
    <p:extLst>
      <p:ext uri="{BB962C8B-B14F-4D97-AF65-F5344CB8AC3E}">
        <p14:creationId xmlns:p14="http://schemas.microsoft.com/office/powerpoint/2010/main" val="259073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0973" y="548680"/>
            <a:ext cx="5557805" cy="923330"/>
          </a:xfrm>
          <a:prstGeom prst="rect">
            <a:avLst/>
          </a:prstGeom>
          <a:noFill/>
        </p:spPr>
        <p:txBody>
          <a:bodyPr wrap="non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Teaching Ideas?</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TextBox 3"/>
          <p:cNvSpPr txBox="1"/>
          <p:nvPr/>
        </p:nvSpPr>
        <p:spPr>
          <a:xfrm>
            <a:off x="899592" y="1628800"/>
            <a:ext cx="6984776" cy="7017306"/>
          </a:xfrm>
          <a:prstGeom prst="rect">
            <a:avLst/>
          </a:prstGeom>
          <a:noFill/>
        </p:spPr>
        <p:txBody>
          <a:bodyPr wrap="square" rtlCol="0">
            <a:spAutoFit/>
          </a:bodyPr>
          <a:lstStyle/>
          <a:p>
            <a:pPr marL="342900" indent="-342900">
              <a:buAutoNum type="arabicPeriod"/>
            </a:pPr>
            <a:r>
              <a:rPr lang="sv-SE" dirty="0" err="1" smtClean="0"/>
              <a:t>Choose</a:t>
            </a:r>
            <a:r>
              <a:rPr lang="sv-SE" dirty="0" smtClean="0"/>
              <a:t> a </a:t>
            </a:r>
            <a:r>
              <a:rPr lang="sv-SE" dirty="0" err="1" smtClean="0"/>
              <a:t>group</a:t>
            </a:r>
            <a:r>
              <a:rPr lang="sv-SE" dirty="0" smtClean="0"/>
              <a:t> </a:t>
            </a:r>
            <a:r>
              <a:rPr lang="sv-SE" dirty="0" err="1" smtClean="0"/>
              <a:t>of</a:t>
            </a:r>
            <a:r>
              <a:rPr lang="sv-SE" dirty="0" smtClean="0"/>
              <a:t> </a:t>
            </a:r>
            <a:r>
              <a:rPr lang="sv-SE" dirty="0" err="1" smtClean="0"/>
              <a:t>Americans</a:t>
            </a:r>
            <a:r>
              <a:rPr lang="sv-SE" dirty="0" smtClean="0"/>
              <a:t> and research </a:t>
            </a:r>
            <a:r>
              <a:rPr lang="sv-SE" dirty="0" err="1" smtClean="0"/>
              <a:t>how</a:t>
            </a:r>
            <a:r>
              <a:rPr lang="sv-SE" dirty="0" smtClean="0"/>
              <a:t> / </a:t>
            </a:r>
            <a:r>
              <a:rPr lang="sv-SE" dirty="0" err="1" smtClean="0"/>
              <a:t>why</a:t>
            </a:r>
            <a:r>
              <a:rPr lang="sv-SE" dirty="0" smtClean="0"/>
              <a:t> </a:t>
            </a:r>
            <a:r>
              <a:rPr lang="sv-SE" dirty="0" err="1" smtClean="0"/>
              <a:t>they</a:t>
            </a:r>
            <a:r>
              <a:rPr lang="sv-SE" dirty="0" smtClean="0"/>
              <a:t> </a:t>
            </a:r>
            <a:r>
              <a:rPr lang="sv-SE" dirty="0" err="1" smtClean="0"/>
              <a:t>came</a:t>
            </a:r>
            <a:r>
              <a:rPr lang="sv-SE" dirty="0" smtClean="0"/>
              <a:t> to </a:t>
            </a:r>
            <a:r>
              <a:rPr lang="sv-SE" dirty="0" err="1" smtClean="0"/>
              <a:t>America</a:t>
            </a:r>
            <a:r>
              <a:rPr lang="sv-SE" dirty="0" smtClean="0"/>
              <a:t>.  </a:t>
            </a:r>
            <a:r>
              <a:rPr lang="sv-SE" dirty="0" err="1" smtClean="0"/>
              <a:t>How</a:t>
            </a:r>
            <a:r>
              <a:rPr lang="sv-SE" dirty="0" smtClean="0"/>
              <a:t> and </a:t>
            </a:r>
            <a:r>
              <a:rPr lang="sv-SE" dirty="0" err="1" smtClean="0"/>
              <a:t>where</a:t>
            </a:r>
            <a:r>
              <a:rPr lang="sv-SE" dirty="0" smtClean="0"/>
              <a:t> do </a:t>
            </a:r>
            <a:r>
              <a:rPr lang="sv-SE" dirty="0" err="1" smtClean="0"/>
              <a:t>they</a:t>
            </a:r>
            <a:r>
              <a:rPr lang="sv-SE" dirty="0" smtClean="0"/>
              <a:t> live in the country? (</a:t>
            </a:r>
            <a:r>
              <a:rPr lang="sv-SE" dirty="0" err="1" smtClean="0"/>
              <a:t>Map</a:t>
            </a:r>
            <a:r>
              <a:rPr lang="sv-SE" dirty="0" smtClean="0"/>
              <a:t>) </a:t>
            </a:r>
            <a:r>
              <a:rPr lang="sv-SE" dirty="0" err="1" smtClean="0"/>
              <a:t>What</a:t>
            </a:r>
            <a:r>
              <a:rPr lang="sv-SE" dirty="0" smtClean="0"/>
              <a:t> </a:t>
            </a:r>
            <a:r>
              <a:rPr lang="sv-SE" dirty="0" err="1" smtClean="0"/>
              <a:t>customs</a:t>
            </a:r>
            <a:r>
              <a:rPr lang="sv-SE" dirty="0" smtClean="0"/>
              <a:t> and traditions do </a:t>
            </a:r>
            <a:r>
              <a:rPr lang="sv-SE" dirty="0" err="1" smtClean="0"/>
              <a:t>they</a:t>
            </a:r>
            <a:r>
              <a:rPr lang="sv-SE" dirty="0" smtClean="0"/>
              <a:t> </a:t>
            </a:r>
            <a:r>
              <a:rPr lang="sv-SE" dirty="0" err="1" smtClean="0"/>
              <a:t>bring</a:t>
            </a:r>
            <a:r>
              <a:rPr lang="sv-SE" dirty="0" smtClean="0"/>
              <a:t> </a:t>
            </a:r>
            <a:r>
              <a:rPr lang="sv-SE" dirty="0" err="1" smtClean="0"/>
              <a:t>with</a:t>
            </a:r>
            <a:r>
              <a:rPr lang="sv-SE" dirty="0" smtClean="0"/>
              <a:t> </a:t>
            </a:r>
            <a:r>
              <a:rPr lang="sv-SE" dirty="0" err="1" smtClean="0"/>
              <a:t>them</a:t>
            </a:r>
            <a:r>
              <a:rPr lang="sv-SE" dirty="0" smtClean="0"/>
              <a:t> or </a:t>
            </a:r>
            <a:r>
              <a:rPr lang="sv-SE" dirty="0" err="1" smtClean="0"/>
              <a:t>contribute</a:t>
            </a:r>
            <a:r>
              <a:rPr lang="sv-SE" dirty="0" smtClean="0"/>
              <a:t> to </a:t>
            </a:r>
            <a:r>
              <a:rPr lang="sv-SE" dirty="0" err="1" smtClean="0"/>
              <a:t>their</a:t>
            </a:r>
            <a:r>
              <a:rPr lang="sv-SE" dirty="0" smtClean="0"/>
              <a:t> </a:t>
            </a:r>
            <a:r>
              <a:rPr lang="sv-SE" dirty="0" err="1" smtClean="0"/>
              <a:t>communities</a:t>
            </a:r>
            <a:r>
              <a:rPr lang="sv-SE" dirty="0" smtClean="0"/>
              <a:t>? </a:t>
            </a:r>
            <a:r>
              <a:rPr lang="sv-SE" dirty="0" err="1" smtClean="0"/>
              <a:t>How</a:t>
            </a:r>
            <a:r>
              <a:rPr lang="sv-SE" dirty="0" smtClean="0"/>
              <a:t> do the </a:t>
            </a:r>
            <a:r>
              <a:rPr lang="sv-SE" dirty="0" err="1" smtClean="0"/>
              <a:t>children</a:t>
            </a:r>
            <a:r>
              <a:rPr lang="sv-SE" dirty="0" smtClean="0"/>
              <a:t> </a:t>
            </a:r>
            <a:r>
              <a:rPr lang="sv-SE" dirty="0" err="1" smtClean="0"/>
              <a:t>acclimate</a:t>
            </a:r>
            <a:r>
              <a:rPr lang="sv-SE" dirty="0" smtClean="0"/>
              <a:t> to </a:t>
            </a:r>
            <a:r>
              <a:rPr lang="sv-SE" dirty="0" err="1" smtClean="0"/>
              <a:t>their</a:t>
            </a:r>
            <a:r>
              <a:rPr lang="sv-SE" dirty="0" smtClean="0"/>
              <a:t> new </a:t>
            </a:r>
            <a:r>
              <a:rPr lang="sv-SE" dirty="0" err="1" smtClean="0"/>
              <a:t>environments</a:t>
            </a:r>
            <a:r>
              <a:rPr lang="sv-SE" dirty="0" smtClean="0"/>
              <a:t> </a:t>
            </a:r>
            <a:r>
              <a:rPr lang="sv-SE" dirty="0" err="1" smtClean="0"/>
              <a:t>ie</a:t>
            </a:r>
            <a:r>
              <a:rPr lang="sv-SE" dirty="0" smtClean="0"/>
              <a:t>. </a:t>
            </a:r>
            <a:r>
              <a:rPr lang="sv-SE" dirty="0" err="1"/>
              <a:t>s</a:t>
            </a:r>
            <a:r>
              <a:rPr lang="sv-SE" dirty="0" err="1" smtClean="0"/>
              <a:t>chools</a:t>
            </a:r>
            <a:r>
              <a:rPr lang="sv-SE" dirty="0" smtClean="0"/>
              <a:t>, </a:t>
            </a:r>
            <a:r>
              <a:rPr lang="sv-SE" dirty="0" err="1" smtClean="0"/>
              <a:t>playgrounds</a:t>
            </a:r>
            <a:r>
              <a:rPr lang="sv-SE" dirty="0" smtClean="0"/>
              <a:t>, </a:t>
            </a:r>
            <a:r>
              <a:rPr lang="sv-SE" dirty="0" err="1" smtClean="0"/>
              <a:t>lunchroom</a:t>
            </a:r>
            <a:r>
              <a:rPr lang="sv-SE" dirty="0" smtClean="0"/>
              <a:t> etc. </a:t>
            </a:r>
            <a:r>
              <a:rPr lang="sv-SE" dirty="0" err="1" smtClean="0"/>
              <a:t>How</a:t>
            </a:r>
            <a:r>
              <a:rPr lang="sv-SE" dirty="0" smtClean="0"/>
              <a:t> do </a:t>
            </a:r>
            <a:r>
              <a:rPr lang="sv-SE" dirty="0" err="1" smtClean="0"/>
              <a:t>they</a:t>
            </a:r>
            <a:r>
              <a:rPr lang="sv-SE" dirty="0" smtClean="0"/>
              <a:t> </a:t>
            </a:r>
            <a:r>
              <a:rPr lang="sv-SE" dirty="0" err="1" smtClean="0"/>
              <a:t>celebrate</a:t>
            </a:r>
            <a:r>
              <a:rPr lang="sv-SE" dirty="0" smtClean="0"/>
              <a:t> </a:t>
            </a:r>
            <a:r>
              <a:rPr lang="sv-SE" dirty="0" err="1" smtClean="0"/>
              <a:t>their</a:t>
            </a:r>
            <a:r>
              <a:rPr lang="sv-SE" dirty="0" smtClean="0"/>
              <a:t> </a:t>
            </a:r>
            <a:r>
              <a:rPr lang="sv-SE" dirty="0" err="1" smtClean="0"/>
              <a:t>own</a:t>
            </a:r>
            <a:r>
              <a:rPr lang="sv-SE" dirty="0" smtClean="0"/>
              <a:t> </a:t>
            </a:r>
            <a:r>
              <a:rPr lang="sv-SE" dirty="0" err="1" smtClean="0"/>
              <a:t>holidays</a:t>
            </a:r>
            <a:r>
              <a:rPr lang="sv-SE" dirty="0" smtClean="0"/>
              <a:t>? </a:t>
            </a:r>
            <a:r>
              <a:rPr lang="sv-SE" dirty="0" err="1" smtClean="0"/>
              <a:t>Are</a:t>
            </a:r>
            <a:r>
              <a:rPr lang="sv-SE" dirty="0" smtClean="0"/>
              <a:t> </a:t>
            </a:r>
            <a:r>
              <a:rPr lang="sv-SE" dirty="0" err="1" smtClean="0"/>
              <a:t>they</a:t>
            </a:r>
            <a:r>
              <a:rPr lang="sv-SE" dirty="0" smtClean="0"/>
              <a:t> part </a:t>
            </a:r>
            <a:r>
              <a:rPr lang="sv-SE" dirty="0" err="1" smtClean="0"/>
              <a:t>of</a:t>
            </a:r>
            <a:r>
              <a:rPr lang="sv-SE" dirty="0" smtClean="0"/>
              <a:t> the </a:t>
            </a:r>
            <a:r>
              <a:rPr lang="sv-SE" dirty="0" err="1" smtClean="0"/>
              <a:t>melting</a:t>
            </a:r>
            <a:r>
              <a:rPr lang="sv-SE" dirty="0" smtClean="0"/>
              <a:t> </a:t>
            </a:r>
            <a:r>
              <a:rPr lang="sv-SE" dirty="0" err="1" smtClean="0"/>
              <a:t>pot</a:t>
            </a:r>
            <a:r>
              <a:rPr lang="sv-SE" dirty="0" smtClean="0"/>
              <a:t> or salad </a:t>
            </a:r>
            <a:r>
              <a:rPr lang="sv-SE" dirty="0" err="1" smtClean="0"/>
              <a:t>bowl</a:t>
            </a:r>
            <a:r>
              <a:rPr lang="sv-SE" dirty="0" smtClean="0"/>
              <a:t>?</a:t>
            </a:r>
          </a:p>
          <a:p>
            <a:pPr marL="342900" indent="-342900">
              <a:buAutoNum type="arabicPeriod"/>
            </a:pPr>
            <a:endParaRPr lang="sv-SE" dirty="0"/>
          </a:p>
          <a:p>
            <a:pPr marL="342900" indent="-342900">
              <a:buAutoNum type="arabicPeriod"/>
            </a:pPr>
            <a:endParaRPr lang="sv-SE" dirty="0" smtClean="0"/>
          </a:p>
          <a:p>
            <a:pPr marL="342900" indent="-342900">
              <a:buAutoNum type="arabicPeriod"/>
            </a:pPr>
            <a:r>
              <a:rPr lang="sv-SE" dirty="0" smtClean="0"/>
              <a:t>Research </a:t>
            </a:r>
            <a:r>
              <a:rPr lang="sv-SE" dirty="0" err="1" smtClean="0"/>
              <a:t>one</a:t>
            </a:r>
            <a:r>
              <a:rPr lang="sv-SE" dirty="0" smtClean="0"/>
              <a:t> </a:t>
            </a:r>
            <a:r>
              <a:rPr lang="sv-SE" dirty="0" err="1" smtClean="0"/>
              <a:t>of</a:t>
            </a:r>
            <a:r>
              <a:rPr lang="sv-SE" dirty="0" smtClean="0"/>
              <a:t> the </a:t>
            </a:r>
            <a:r>
              <a:rPr lang="sv-SE" dirty="0" err="1" smtClean="0"/>
              <a:t>holidays</a:t>
            </a:r>
            <a:r>
              <a:rPr lang="sv-SE" dirty="0" smtClean="0"/>
              <a:t> in </a:t>
            </a:r>
            <a:r>
              <a:rPr lang="sv-SE" dirty="0" err="1" smtClean="0"/>
              <a:t>America</a:t>
            </a:r>
            <a:r>
              <a:rPr lang="sv-SE" dirty="0" smtClean="0"/>
              <a:t> – national or </a:t>
            </a:r>
            <a:r>
              <a:rPr lang="sv-SE" dirty="0" err="1" smtClean="0"/>
              <a:t>religious</a:t>
            </a:r>
            <a:r>
              <a:rPr lang="sv-SE" dirty="0" smtClean="0"/>
              <a:t>. </a:t>
            </a:r>
            <a:r>
              <a:rPr lang="sv-SE" dirty="0" err="1" smtClean="0"/>
              <a:t>How</a:t>
            </a:r>
            <a:r>
              <a:rPr lang="sv-SE" dirty="0" smtClean="0"/>
              <a:t> </a:t>
            </a:r>
            <a:r>
              <a:rPr lang="sv-SE" dirty="0" err="1" smtClean="0"/>
              <a:t>are</a:t>
            </a:r>
            <a:r>
              <a:rPr lang="sv-SE" dirty="0" smtClean="0"/>
              <a:t> </a:t>
            </a:r>
            <a:r>
              <a:rPr lang="sv-SE" dirty="0" err="1" smtClean="0"/>
              <a:t>they</a:t>
            </a:r>
            <a:r>
              <a:rPr lang="sv-SE" dirty="0" smtClean="0"/>
              <a:t> </a:t>
            </a:r>
            <a:r>
              <a:rPr lang="sv-SE" dirty="0" err="1" smtClean="0"/>
              <a:t>celebrated</a:t>
            </a:r>
            <a:r>
              <a:rPr lang="sv-SE" dirty="0" smtClean="0"/>
              <a:t>? </a:t>
            </a:r>
            <a:r>
              <a:rPr lang="sv-SE" dirty="0" err="1" smtClean="0"/>
              <a:t>Who</a:t>
            </a:r>
            <a:r>
              <a:rPr lang="sv-SE" dirty="0" smtClean="0"/>
              <a:t> </a:t>
            </a:r>
            <a:r>
              <a:rPr lang="sv-SE" dirty="0" err="1" smtClean="0"/>
              <a:t>celebrates</a:t>
            </a:r>
            <a:r>
              <a:rPr lang="sv-SE" dirty="0" smtClean="0"/>
              <a:t> </a:t>
            </a:r>
            <a:r>
              <a:rPr lang="sv-SE" dirty="0" err="1" smtClean="0"/>
              <a:t>these</a:t>
            </a:r>
            <a:r>
              <a:rPr lang="sv-SE" dirty="0" smtClean="0"/>
              <a:t> </a:t>
            </a:r>
            <a:r>
              <a:rPr lang="sv-SE" dirty="0" err="1" smtClean="0"/>
              <a:t>holidays</a:t>
            </a:r>
            <a:r>
              <a:rPr lang="sv-SE" smtClean="0"/>
              <a:t>?</a:t>
            </a:r>
            <a:endParaRPr lang="sv-SE" dirty="0" smtClean="0"/>
          </a:p>
          <a:p>
            <a:pPr marL="342900" indent="-342900">
              <a:buAutoNum type="arabicPeriod"/>
            </a:pPr>
            <a:endParaRPr lang="sv-SE" dirty="0"/>
          </a:p>
          <a:p>
            <a:pPr marL="342900" indent="-342900">
              <a:buAutoNum type="arabicPeriod"/>
            </a:pPr>
            <a:endParaRPr lang="sv-SE" dirty="0" smtClean="0"/>
          </a:p>
          <a:p>
            <a:pPr marL="342900" indent="-342900">
              <a:buAutoNum type="arabicPeriod"/>
            </a:pPr>
            <a:r>
              <a:rPr lang="sv-SE" dirty="0" err="1" smtClean="0"/>
              <a:t>Famous</a:t>
            </a:r>
            <a:r>
              <a:rPr lang="sv-SE" dirty="0" smtClean="0"/>
              <a:t> </a:t>
            </a:r>
            <a:r>
              <a:rPr lang="sv-SE" dirty="0" err="1" smtClean="0"/>
              <a:t>American</a:t>
            </a:r>
            <a:r>
              <a:rPr lang="sv-SE" dirty="0" smtClean="0"/>
              <a:t> </a:t>
            </a:r>
            <a:r>
              <a:rPr lang="sv-SE" dirty="0" err="1" smtClean="0"/>
              <a:t>Inventors</a:t>
            </a:r>
            <a:r>
              <a:rPr lang="sv-SE" dirty="0" smtClean="0"/>
              <a:t> – Ben Franklin, Thomas Edison, Steve Jobs, Bill Gates etc. etc..</a:t>
            </a:r>
          </a:p>
          <a:p>
            <a:pPr marL="342900" indent="-342900">
              <a:buAutoNum type="arabicPeriod"/>
            </a:pPr>
            <a:endParaRPr lang="sv-SE" dirty="0"/>
          </a:p>
          <a:p>
            <a:pPr marL="342900" indent="-342900">
              <a:buAutoNum type="arabicPeriod"/>
            </a:pPr>
            <a:r>
              <a:rPr lang="sv-SE" dirty="0" smtClean="0"/>
              <a:t>Research </a:t>
            </a:r>
            <a:r>
              <a:rPr lang="sv-SE" dirty="0" err="1" smtClean="0"/>
              <a:t>famous</a:t>
            </a:r>
            <a:r>
              <a:rPr lang="sv-SE" dirty="0" smtClean="0"/>
              <a:t> </a:t>
            </a:r>
            <a:r>
              <a:rPr lang="sv-SE" dirty="0" err="1" smtClean="0"/>
              <a:t>actor</a:t>
            </a:r>
            <a:r>
              <a:rPr lang="sv-SE" dirty="0" smtClean="0"/>
              <a:t>/</a:t>
            </a:r>
            <a:r>
              <a:rPr lang="sv-SE" dirty="0" err="1" smtClean="0"/>
              <a:t>singers</a:t>
            </a:r>
            <a:r>
              <a:rPr lang="sv-SE" dirty="0" smtClean="0"/>
              <a:t>/writers etc. </a:t>
            </a:r>
            <a:r>
              <a:rPr lang="sv-SE" dirty="0" err="1" smtClean="0"/>
              <a:t>What</a:t>
            </a:r>
            <a:r>
              <a:rPr lang="sv-SE" dirty="0" smtClean="0"/>
              <a:t> is </a:t>
            </a:r>
            <a:r>
              <a:rPr lang="sv-SE" dirty="0" err="1" smtClean="0"/>
              <a:t>their</a:t>
            </a:r>
            <a:r>
              <a:rPr lang="sv-SE" dirty="0" smtClean="0"/>
              <a:t> </a:t>
            </a:r>
            <a:r>
              <a:rPr lang="sv-SE" dirty="0" err="1" smtClean="0"/>
              <a:t>family</a:t>
            </a:r>
            <a:r>
              <a:rPr lang="sv-SE" dirty="0" smtClean="0"/>
              <a:t> </a:t>
            </a:r>
            <a:r>
              <a:rPr lang="sv-SE" dirty="0" err="1" smtClean="0"/>
              <a:t>history</a:t>
            </a:r>
            <a:r>
              <a:rPr lang="sv-SE" dirty="0" smtClean="0"/>
              <a:t> and </a:t>
            </a:r>
            <a:r>
              <a:rPr lang="sv-SE" dirty="0" err="1" smtClean="0"/>
              <a:t>how</a:t>
            </a:r>
            <a:r>
              <a:rPr lang="sv-SE" dirty="0" smtClean="0"/>
              <a:t> has it </a:t>
            </a:r>
            <a:r>
              <a:rPr lang="sv-SE" dirty="0" err="1" smtClean="0"/>
              <a:t>effected</a:t>
            </a:r>
            <a:r>
              <a:rPr lang="sv-SE" dirty="0" smtClean="0"/>
              <a:t> </a:t>
            </a:r>
            <a:r>
              <a:rPr lang="sv-SE" dirty="0" err="1" smtClean="0"/>
              <a:t>their</a:t>
            </a:r>
            <a:r>
              <a:rPr lang="sv-SE" dirty="0" smtClean="0"/>
              <a:t> </a:t>
            </a:r>
            <a:r>
              <a:rPr lang="sv-SE" dirty="0" err="1" smtClean="0"/>
              <a:t>work</a:t>
            </a:r>
            <a:r>
              <a:rPr lang="sv-SE" dirty="0" smtClean="0"/>
              <a:t>?  </a:t>
            </a:r>
            <a:r>
              <a:rPr lang="sv-SE" dirty="0" err="1" smtClean="0"/>
              <a:t>Compare</a:t>
            </a:r>
            <a:r>
              <a:rPr lang="sv-SE" dirty="0" smtClean="0"/>
              <a:t> </a:t>
            </a:r>
            <a:r>
              <a:rPr lang="sv-SE" dirty="0" err="1" smtClean="0"/>
              <a:t>their</a:t>
            </a:r>
            <a:r>
              <a:rPr lang="sv-SE" dirty="0" smtClean="0"/>
              <a:t> </a:t>
            </a:r>
            <a:r>
              <a:rPr lang="sv-SE" dirty="0" err="1" smtClean="0"/>
              <a:t>lives</a:t>
            </a:r>
            <a:r>
              <a:rPr lang="sv-SE" dirty="0" smtClean="0"/>
              <a:t> </a:t>
            </a:r>
            <a:r>
              <a:rPr lang="sv-SE" dirty="0" err="1" smtClean="0"/>
              <a:t>before</a:t>
            </a:r>
            <a:r>
              <a:rPr lang="sv-SE" dirty="0" smtClean="0"/>
              <a:t> and </a:t>
            </a:r>
            <a:r>
              <a:rPr lang="sv-SE" dirty="0" err="1" smtClean="0"/>
              <a:t>after</a:t>
            </a:r>
            <a:r>
              <a:rPr lang="sv-SE" dirty="0" smtClean="0"/>
              <a:t> coming to the U.S. </a:t>
            </a:r>
            <a:endParaRPr lang="sv-SE" dirty="0"/>
          </a:p>
          <a:p>
            <a:pPr marL="342900" indent="-342900">
              <a:buAutoNum type="arabicPeriod"/>
            </a:pPr>
            <a:endParaRPr lang="sv-SE" dirty="0" smtClean="0"/>
          </a:p>
          <a:p>
            <a:pPr marL="342900" indent="-342900">
              <a:buAutoNum type="arabicPeriod"/>
            </a:pPr>
            <a:endParaRPr lang="sv-SE" dirty="0" smtClean="0"/>
          </a:p>
          <a:p>
            <a:pPr marL="342900" indent="-342900">
              <a:buAutoNum type="arabicPeriod"/>
            </a:pPr>
            <a:endParaRPr lang="sv-SE" dirty="0"/>
          </a:p>
          <a:p>
            <a:pPr marL="342900" indent="-342900">
              <a:buAutoNum type="arabicPeriod"/>
            </a:pPr>
            <a:endParaRPr lang="sv-SE" dirty="0" smtClean="0"/>
          </a:p>
          <a:p>
            <a:pPr marL="342900" indent="-342900">
              <a:buAutoNum type="arabicPeriod"/>
            </a:pPr>
            <a:endParaRPr lang="sv-SE" dirty="0"/>
          </a:p>
          <a:p>
            <a:pPr marL="342900" indent="-342900">
              <a:buAutoNum type="arabicPeriod"/>
            </a:pPr>
            <a:endParaRPr lang="sv-SE" dirty="0"/>
          </a:p>
        </p:txBody>
      </p:sp>
    </p:spTree>
    <p:extLst>
      <p:ext uri="{BB962C8B-B14F-4D97-AF65-F5344CB8AC3E}">
        <p14:creationId xmlns:p14="http://schemas.microsoft.com/office/powerpoint/2010/main" val="775541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260745" y="2967335"/>
            <a:ext cx="6622519"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hlinkClick r:id="rId3" action="ppaction://hlinkpres?slideindex=1&amp;slidetitle="/>
              </a:rPr>
              <a:t>FAMOUS AFRICAN </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hlinkClick r:id="rId3" action="ppaction://hlinkpres?slideindex=1&amp;slidetitle="/>
              </a:rPr>
              <a:t>AMERICANS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84642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835" y="2967335"/>
            <a:ext cx="684033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 </a:t>
            </a:r>
            <a:r>
              <a:rPr lang="en-US" sz="5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LECTURE 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918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sv-SE" smtClean="0"/>
              <a:t>Education in America</a:t>
            </a:r>
          </a:p>
        </p:txBody>
      </p:sp>
      <p:sp>
        <p:nvSpPr>
          <p:cNvPr id="45059" name="Content Placeholder 2"/>
          <p:cNvSpPr>
            <a:spLocks noGrp="1"/>
          </p:cNvSpPr>
          <p:nvPr>
            <p:ph idx="1"/>
          </p:nvPr>
        </p:nvSpPr>
        <p:spPr/>
        <p:txBody>
          <a:bodyPr/>
          <a:lstStyle/>
          <a:p>
            <a:pPr marL="0" indent="0">
              <a:buFont typeface="Arial" charset="0"/>
              <a:buNone/>
            </a:pPr>
            <a:endParaRPr lang="sv-SE" dirty="0" smtClean="0"/>
          </a:p>
        </p:txBody>
      </p:sp>
      <p:pic>
        <p:nvPicPr>
          <p:cNvPr id="45058"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968" y="1700807"/>
            <a:ext cx="6736063" cy="4482775"/>
          </a:xfrm>
          <a:prstGeom prst="rect">
            <a:avLst/>
          </a:prstGeom>
        </p:spPr>
      </p:pic>
      <p:sp>
        <p:nvSpPr>
          <p:cNvPr id="3" name="TextBox 2"/>
          <p:cNvSpPr txBox="1"/>
          <p:nvPr/>
        </p:nvSpPr>
        <p:spPr>
          <a:xfrm>
            <a:off x="1349896" y="487368"/>
            <a:ext cx="6444208" cy="369332"/>
          </a:xfrm>
          <a:prstGeom prst="rect">
            <a:avLst/>
          </a:prstGeom>
          <a:noFill/>
        </p:spPr>
        <p:txBody>
          <a:bodyPr wrap="square" rtlCol="0">
            <a:spAutoFit/>
          </a:bodyPr>
          <a:lstStyle/>
          <a:p>
            <a:pPr algn="ctr"/>
            <a:r>
              <a:rPr lang="sv-SE" dirty="0" err="1" smtClean="0"/>
              <a:t>American</a:t>
            </a:r>
            <a:r>
              <a:rPr lang="sv-SE" dirty="0" smtClean="0"/>
              <a:t> </a:t>
            </a:r>
            <a:r>
              <a:rPr lang="sv-SE" dirty="0" err="1" smtClean="0"/>
              <a:t>Education</a:t>
            </a: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6082" name="Title 1"/>
          <p:cNvSpPr>
            <a:spLocks noGrp="1"/>
          </p:cNvSpPr>
          <p:nvPr>
            <p:ph type="title"/>
          </p:nvPr>
        </p:nvSpPr>
        <p:spPr/>
        <p:txBody>
          <a:bodyPr/>
          <a:lstStyle/>
          <a:p>
            <a:r>
              <a:rPr lang="sv-SE" smtClean="0"/>
              <a:t>The Puritans</a:t>
            </a:r>
          </a:p>
        </p:txBody>
      </p:sp>
      <p:sp>
        <p:nvSpPr>
          <p:cNvPr id="46083" name="Content Placeholder 2"/>
          <p:cNvSpPr>
            <a:spLocks noGrp="1"/>
          </p:cNvSpPr>
          <p:nvPr>
            <p:ph idx="1"/>
          </p:nvPr>
        </p:nvSpPr>
        <p:spPr/>
        <p:txBody>
          <a:bodyPr/>
          <a:lstStyle/>
          <a:p>
            <a:r>
              <a:rPr lang="sv-SE" dirty="0" smtClean="0"/>
              <a:t>The </a:t>
            </a:r>
            <a:r>
              <a:rPr lang="sv-SE" dirty="0" err="1" smtClean="0"/>
              <a:t>first</a:t>
            </a:r>
            <a:r>
              <a:rPr lang="sv-SE" dirty="0" smtClean="0"/>
              <a:t> </a:t>
            </a:r>
            <a:r>
              <a:rPr lang="sv-SE" dirty="0" err="1" smtClean="0"/>
              <a:t>to</a:t>
            </a:r>
            <a:r>
              <a:rPr lang="sv-SE" dirty="0" smtClean="0"/>
              <a:t> </a:t>
            </a:r>
            <a:r>
              <a:rPr lang="sv-SE" dirty="0" err="1" smtClean="0"/>
              <a:t>bring</a:t>
            </a:r>
            <a:r>
              <a:rPr lang="sv-SE" dirty="0" smtClean="0"/>
              <a:t> </a:t>
            </a:r>
            <a:r>
              <a:rPr lang="sv-SE" dirty="0" err="1" smtClean="0"/>
              <a:t>compulsory</a:t>
            </a:r>
            <a:r>
              <a:rPr lang="sv-SE" dirty="0" smtClean="0"/>
              <a:t> </a:t>
            </a:r>
            <a:r>
              <a:rPr lang="sv-SE" dirty="0" err="1" smtClean="0"/>
              <a:t>education</a:t>
            </a:r>
            <a:r>
              <a:rPr lang="sv-SE" dirty="0" smtClean="0"/>
              <a:t> </a:t>
            </a:r>
          </a:p>
          <a:p>
            <a:r>
              <a:rPr lang="sv-SE" dirty="0" smtClean="0"/>
              <a:t>Universal literacy for men and </a:t>
            </a:r>
            <a:r>
              <a:rPr lang="sv-SE" dirty="0" err="1" smtClean="0"/>
              <a:t>women</a:t>
            </a:r>
            <a:endParaRPr lang="sv-SE" dirty="0" smtClean="0"/>
          </a:p>
          <a:p>
            <a:r>
              <a:rPr lang="sv-SE" dirty="0" err="1" smtClean="0"/>
              <a:t>Paid</a:t>
            </a:r>
            <a:r>
              <a:rPr lang="sv-SE" dirty="0" smtClean="0"/>
              <a:t> </a:t>
            </a:r>
            <a:r>
              <a:rPr lang="sv-SE" dirty="0" err="1" smtClean="0"/>
              <a:t>through</a:t>
            </a:r>
            <a:r>
              <a:rPr lang="sv-SE" dirty="0" smtClean="0"/>
              <a:t> public </a:t>
            </a:r>
            <a:r>
              <a:rPr lang="sv-SE" dirty="0" err="1" smtClean="0"/>
              <a:t>taxes</a:t>
            </a:r>
            <a:endParaRPr lang="sv-SE" dirty="0" smtClean="0"/>
          </a:p>
          <a:p>
            <a:r>
              <a:rPr lang="sv-SE" dirty="0" smtClean="0"/>
              <a:t>1636 Harvard </a:t>
            </a:r>
            <a:r>
              <a:rPr lang="sv-SE" dirty="0" err="1" smtClean="0"/>
              <a:t>was</a:t>
            </a:r>
            <a:r>
              <a:rPr lang="sv-SE" dirty="0" smtClean="0"/>
              <a:t> the </a:t>
            </a:r>
            <a:r>
              <a:rPr lang="sv-SE" dirty="0" err="1" smtClean="0"/>
              <a:t>first</a:t>
            </a:r>
            <a:r>
              <a:rPr lang="sv-SE" dirty="0" smtClean="0"/>
              <a:t> </a:t>
            </a:r>
            <a:r>
              <a:rPr lang="sv-SE" dirty="0" err="1" smtClean="0"/>
              <a:t>school</a:t>
            </a:r>
            <a:r>
              <a:rPr lang="sv-SE" dirty="0" smtClean="0"/>
              <a:t> and </a:t>
            </a:r>
            <a:r>
              <a:rPr lang="sv-SE" dirty="0" err="1" smtClean="0"/>
              <a:t>was</a:t>
            </a:r>
            <a:r>
              <a:rPr lang="sv-SE" dirty="0" smtClean="0"/>
              <a:t> </a:t>
            </a:r>
            <a:r>
              <a:rPr lang="sv-SE" dirty="0" err="1" smtClean="0"/>
              <a:t>founded</a:t>
            </a:r>
            <a:r>
              <a:rPr lang="sv-SE" dirty="0" smtClean="0"/>
              <a:t> </a:t>
            </a:r>
            <a:r>
              <a:rPr lang="sv-SE" dirty="0" err="1" smtClean="0"/>
              <a:t>to</a:t>
            </a:r>
            <a:r>
              <a:rPr lang="sv-SE" dirty="0" smtClean="0"/>
              <a:t> </a:t>
            </a:r>
            <a:r>
              <a:rPr lang="sv-SE" dirty="0" err="1" smtClean="0"/>
              <a:t>train</a:t>
            </a:r>
            <a:r>
              <a:rPr lang="sv-SE" dirty="0" smtClean="0"/>
              <a:t> ministers</a:t>
            </a:r>
          </a:p>
          <a:p>
            <a:r>
              <a:rPr lang="sv-SE" dirty="0" smtClean="0"/>
              <a:t>1640 </a:t>
            </a:r>
            <a:r>
              <a:rPr lang="sv-SE" dirty="0" err="1" smtClean="0"/>
              <a:t>children</a:t>
            </a:r>
            <a:r>
              <a:rPr lang="sv-SE" dirty="0" smtClean="0"/>
              <a:t> </a:t>
            </a:r>
            <a:r>
              <a:rPr lang="sv-SE" dirty="0" err="1" smtClean="0"/>
              <a:t>required</a:t>
            </a:r>
            <a:r>
              <a:rPr lang="sv-SE" dirty="0" smtClean="0"/>
              <a:t> </a:t>
            </a:r>
            <a:r>
              <a:rPr lang="sv-SE" dirty="0" err="1" smtClean="0"/>
              <a:t>to</a:t>
            </a:r>
            <a:r>
              <a:rPr lang="sv-SE" dirty="0" smtClean="0"/>
              <a:t> go </a:t>
            </a:r>
            <a:r>
              <a:rPr lang="sv-SE" dirty="0" err="1" smtClean="0"/>
              <a:t>to</a:t>
            </a:r>
            <a:r>
              <a:rPr lang="sv-SE" dirty="0" smtClean="0"/>
              <a:t> </a:t>
            </a:r>
            <a:r>
              <a:rPr lang="sv-SE" dirty="0" err="1" smtClean="0"/>
              <a:t>school</a:t>
            </a:r>
            <a:r>
              <a:rPr lang="sv-SE" dirty="0" smtClean="0"/>
              <a:t> in Massachusetts, </a:t>
            </a:r>
            <a:r>
              <a:rPr lang="sv-SE" dirty="0" err="1" smtClean="0"/>
              <a:t>paid</a:t>
            </a:r>
            <a:r>
              <a:rPr lang="sv-SE" dirty="0" smtClean="0"/>
              <a:t> </a:t>
            </a:r>
            <a:r>
              <a:rPr lang="sv-SE" dirty="0" err="1" smtClean="0"/>
              <a:t>through</a:t>
            </a:r>
            <a:r>
              <a:rPr lang="sv-SE" dirty="0" smtClean="0"/>
              <a:t> </a:t>
            </a:r>
            <a:r>
              <a:rPr lang="sv-SE" dirty="0" err="1" smtClean="0"/>
              <a:t>property</a:t>
            </a:r>
            <a:r>
              <a:rPr lang="sv-SE" dirty="0" smtClean="0"/>
              <a:t> </a:t>
            </a:r>
            <a:r>
              <a:rPr lang="sv-SE" dirty="0" err="1" smtClean="0"/>
              <a:t>taxes</a:t>
            </a:r>
            <a:endParaRPr lang="sv-SE" dirty="0" smtClean="0"/>
          </a:p>
          <a:p>
            <a:endParaRPr lang="sv-SE"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608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1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608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608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608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p:cTn id="19"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608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608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p:cTn id="25"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608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608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608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p:cTn id="31" dur="10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608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7106" name="Title 1"/>
          <p:cNvSpPr>
            <a:spLocks noGrp="1"/>
          </p:cNvSpPr>
          <p:nvPr>
            <p:ph type="title"/>
          </p:nvPr>
        </p:nvSpPr>
        <p:spPr/>
        <p:txBody>
          <a:bodyPr/>
          <a:lstStyle/>
          <a:p>
            <a:r>
              <a:rPr lang="sv-SE" smtClean="0"/>
              <a:t>The Frontier</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v-SE" dirty="0" smtClean="0"/>
              <a:t>Promoted </a:t>
            </a:r>
            <a:r>
              <a:rPr lang="sv-SE" dirty="0" err="1" smtClean="0"/>
              <a:t>democracy</a:t>
            </a:r>
            <a:r>
              <a:rPr lang="sv-SE" dirty="0" smtClean="0"/>
              <a:t>, </a:t>
            </a:r>
            <a:r>
              <a:rPr lang="sv-SE" dirty="0" err="1" smtClean="0"/>
              <a:t>equal</a:t>
            </a:r>
            <a:r>
              <a:rPr lang="sv-SE" dirty="0" smtClean="0"/>
              <a:t> </a:t>
            </a:r>
            <a:r>
              <a:rPr lang="sv-SE" dirty="0" err="1" smtClean="0"/>
              <a:t>opportunities</a:t>
            </a:r>
            <a:endParaRPr lang="sv-SE" dirty="0" smtClean="0"/>
          </a:p>
          <a:p>
            <a:pPr fontAlgn="auto">
              <a:spcAft>
                <a:spcPts val="0"/>
              </a:spcAft>
              <a:buFont typeface="Arial" pitchFamily="34" charset="0"/>
              <a:buChar char="•"/>
              <a:defRPr/>
            </a:pPr>
            <a:r>
              <a:rPr lang="sv-SE" dirty="0" smtClean="0"/>
              <a:t>Western </a:t>
            </a:r>
            <a:r>
              <a:rPr lang="sv-SE" dirty="0" err="1" smtClean="0"/>
              <a:t>states</a:t>
            </a:r>
            <a:r>
              <a:rPr lang="sv-SE" dirty="0" smtClean="0"/>
              <a:t> </a:t>
            </a:r>
            <a:r>
              <a:rPr lang="sv-SE" dirty="0" err="1" smtClean="0"/>
              <a:t>open</a:t>
            </a:r>
            <a:r>
              <a:rPr lang="sv-SE" dirty="0" smtClean="0"/>
              <a:t> </a:t>
            </a:r>
            <a:r>
              <a:rPr lang="sv-SE" dirty="0" err="1" smtClean="0"/>
              <a:t>to</a:t>
            </a:r>
            <a:r>
              <a:rPr lang="sv-SE" dirty="0" smtClean="0"/>
              <a:t> all, </a:t>
            </a:r>
            <a:r>
              <a:rPr lang="sv-SE" dirty="0" err="1" smtClean="0"/>
              <a:t>thus</a:t>
            </a:r>
            <a:r>
              <a:rPr lang="sv-SE" dirty="0" smtClean="0"/>
              <a:t> </a:t>
            </a:r>
            <a:r>
              <a:rPr lang="sv-SE" dirty="0" err="1" smtClean="0"/>
              <a:t>pressuring</a:t>
            </a:r>
            <a:r>
              <a:rPr lang="sv-SE" dirty="0" smtClean="0"/>
              <a:t> </a:t>
            </a:r>
            <a:r>
              <a:rPr lang="sv-SE" dirty="0" err="1" smtClean="0"/>
              <a:t>eastern</a:t>
            </a:r>
            <a:r>
              <a:rPr lang="sv-SE" dirty="0" smtClean="0"/>
              <a:t> </a:t>
            </a:r>
            <a:r>
              <a:rPr lang="sv-SE" dirty="0" err="1" smtClean="0"/>
              <a:t>states</a:t>
            </a:r>
            <a:r>
              <a:rPr lang="sv-SE" dirty="0" smtClean="0"/>
              <a:t> </a:t>
            </a:r>
            <a:r>
              <a:rPr lang="sv-SE" dirty="0" err="1" smtClean="0"/>
              <a:t>to</a:t>
            </a:r>
            <a:r>
              <a:rPr lang="sv-SE" dirty="0" smtClean="0"/>
              <a:t> </a:t>
            </a:r>
            <a:r>
              <a:rPr lang="sv-SE" dirty="0" err="1" smtClean="0"/>
              <a:t>drop</a:t>
            </a:r>
            <a:r>
              <a:rPr lang="sv-SE" dirty="0" smtClean="0"/>
              <a:t> </a:t>
            </a:r>
            <a:r>
              <a:rPr lang="sv-SE" dirty="0" err="1" smtClean="0"/>
              <a:t>property</a:t>
            </a:r>
            <a:r>
              <a:rPr lang="sv-SE" dirty="0" smtClean="0"/>
              <a:t> </a:t>
            </a:r>
            <a:r>
              <a:rPr lang="sv-SE" dirty="0" err="1" smtClean="0"/>
              <a:t>taxes</a:t>
            </a:r>
            <a:r>
              <a:rPr lang="sv-SE" dirty="0" smtClean="0"/>
              <a:t> in order </a:t>
            </a:r>
            <a:r>
              <a:rPr lang="sv-SE" dirty="0" err="1" smtClean="0"/>
              <a:t>to</a:t>
            </a:r>
            <a:r>
              <a:rPr lang="sv-SE" dirty="0" smtClean="0"/>
              <a:t> </a:t>
            </a:r>
            <a:r>
              <a:rPr lang="sv-SE" dirty="0" err="1" smtClean="0"/>
              <a:t>vote</a:t>
            </a:r>
            <a:r>
              <a:rPr lang="sv-SE" dirty="0" smtClean="0"/>
              <a:t> or go </a:t>
            </a:r>
            <a:r>
              <a:rPr lang="sv-SE" dirty="0" err="1" smtClean="0"/>
              <a:t>to</a:t>
            </a:r>
            <a:r>
              <a:rPr lang="sv-SE" dirty="0" smtClean="0"/>
              <a:t> </a:t>
            </a:r>
            <a:r>
              <a:rPr lang="sv-SE" dirty="0" err="1" smtClean="0"/>
              <a:t>school</a:t>
            </a:r>
            <a:r>
              <a:rPr lang="sv-SE" dirty="0" smtClean="0"/>
              <a:t>.</a:t>
            </a:r>
          </a:p>
          <a:p>
            <a:pPr fontAlgn="auto">
              <a:spcAft>
                <a:spcPts val="0"/>
              </a:spcAft>
              <a:buFont typeface="Arial" pitchFamily="34" charset="0"/>
              <a:buChar char="•"/>
              <a:defRPr/>
            </a:pPr>
            <a:r>
              <a:rPr lang="sv-SE" dirty="0" smtClean="0"/>
              <a:t>*</a:t>
            </a:r>
            <a:r>
              <a:rPr lang="sv-SE" dirty="0" err="1" smtClean="0"/>
              <a:t>Take</a:t>
            </a:r>
            <a:r>
              <a:rPr lang="sv-SE" dirty="0" smtClean="0"/>
              <a:t> note </a:t>
            </a:r>
            <a:r>
              <a:rPr lang="sv-SE" dirty="0" err="1" smtClean="0"/>
              <a:t>that</a:t>
            </a:r>
            <a:r>
              <a:rPr lang="sv-SE" dirty="0" smtClean="0"/>
              <a:t> on the </a:t>
            </a:r>
            <a:r>
              <a:rPr lang="sv-SE" dirty="0" err="1" smtClean="0"/>
              <a:t>Frontier</a:t>
            </a:r>
            <a:r>
              <a:rPr lang="sv-SE" dirty="0" smtClean="0"/>
              <a:t>, </a:t>
            </a:r>
            <a:r>
              <a:rPr lang="sv-SE" dirty="0" err="1" smtClean="0"/>
              <a:t>many</a:t>
            </a:r>
            <a:r>
              <a:rPr lang="sv-SE" dirty="0" smtClean="0"/>
              <a:t> </a:t>
            </a:r>
            <a:r>
              <a:rPr lang="sv-SE" dirty="0" err="1" smtClean="0"/>
              <a:t>didn’t</a:t>
            </a:r>
            <a:r>
              <a:rPr lang="sv-SE" dirty="0" smtClean="0"/>
              <a:t> </a:t>
            </a:r>
            <a:r>
              <a:rPr lang="sv-SE" dirty="0" err="1" smtClean="0"/>
              <a:t>feel</a:t>
            </a:r>
            <a:r>
              <a:rPr lang="sv-SE" dirty="0" smtClean="0"/>
              <a:t> </a:t>
            </a:r>
            <a:r>
              <a:rPr lang="sv-SE" dirty="0" err="1" smtClean="0"/>
              <a:t>they</a:t>
            </a:r>
            <a:r>
              <a:rPr lang="sv-SE" dirty="0" smtClean="0"/>
              <a:t> </a:t>
            </a:r>
            <a:r>
              <a:rPr lang="sv-SE" dirty="0" err="1" smtClean="0"/>
              <a:t>needed</a:t>
            </a:r>
            <a:r>
              <a:rPr lang="sv-SE" dirty="0" smtClean="0"/>
              <a:t> </a:t>
            </a:r>
            <a:r>
              <a:rPr lang="sv-SE" dirty="0" err="1" smtClean="0"/>
              <a:t>education</a:t>
            </a:r>
            <a:r>
              <a:rPr lang="sv-SE" dirty="0" smtClean="0"/>
              <a:t> </a:t>
            </a:r>
            <a:r>
              <a:rPr lang="sv-SE" dirty="0" err="1" smtClean="0"/>
              <a:t>because</a:t>
            </a:r>
            <a:r>
              <a:rPr lang="sv-SE" dirty="0" smtClean="0"/>
              <a:t> </a:t>
            </a:r>
            <a:r>
              <a:rPr lang="sv-SE" dirty="0" err="1" smtClean="0"/>
              <a:t>they</a:t>
            </a:r>
            <a:r>
              <a:rPr lang="sv-SE" dirty="0" smtClean="0"/>
              <a:t> </a:t>
            </a:r>
            <a:r>
              <a:rPr lang="sv-SE" dirty="0" err="1" smtClean="0"/>
              <a:t>worked</a:t>
            </a:r>
            <a:r>
              <a:rPr lang="sv-SE" dirty="0" smtClean="0"/>
              <a:t> the </a:t>
            </a:r>
            <a:r>
              <a:rPr lang="sv-SE" dirty="0" err="1" smtClean="0"/>
              <a:t>fields</a:t>
            </a:r>
            <a:r>
              <a:rPr lang="sv-SE" dirty="0" smtClean="0"/>
              <a:t>.  Ed. </a:t>
            </a:r>
            <a:r>
              <a:rPr lang="sv-SE" dirty="0" err="1" smtClean="0"/>
              <a:t>often</a:t>
            </a:r>
            <a:r>
              <a:rPr lang="sv-SE" dirty="0" smtClean="0"/>
              <a:t> </a:t>
            </a:r>
            <a:r>
              <a:rPr lang="sv-SE" dirty="0" err="1" smtClean="0"/>
              <a:t>slowed</a:t>
            </a:r>
            <a:r>
              <a:rPr lang="sv-SE" dirty="0" smtClean="0"/>
              <a:t> down </a:t>
            </a:r>
            <a:r>
              <a:rPr lang="sv-SE" dirty="0" err="1" smtClean="0"/>
              <a:t>their</a:t>
            </a:r>
            <a:r>
              <a:rPr lang="sv-SE" dirty="0" smtClean="0"/>
              <a:t> </a:t>
            </a:r>
            <a:r>
              <a:rPr lang="sv-SE" dirty="0" err="1" smtClean="0"/>
              <a:t>work</a:t>
            </a:r>
            <a:r>
              <a:rPr lang="sv-SE" dirty="0" smtClean="0"/>
              <a:t> force. Andrew Jackson – 1st President from the </a:t>
            </a:r>
            <a:r>
              <a:rPr lang="sv-SE" dirty="0" err="1" smtClean="0"/>
              <a:t>Frontier</a:t>
            </a:r>
            <a:r>
              <a:rPr lang="sv-SE" dirty="0" smtClean="0"/>
              <a:t>.</a:t>
            </a:r>
          </a:p>
          <a:p>
            <a:pPr fontAlgn="auto">
              <a:spcAft>
                <a:spcPts val="0"/>
              </a:spcAft>
              <a:buFont typeface="Arial" pitchFamily="34" charset="0"/>
              <a:buChar char="•"/>
              <a:defRPr/>
            </a:pP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8130" name="Title 1"/>
          <p:cNvSpPr>
            <a:spLocks noGrp="1"/>
          </p:cNvSpPr>
          <p:nvPr>
            <p:ph type="title"/>
          </p:nvPr>
        </p:nvSpPr>
        <p:spPr/>
        <p:txBody>
          <a:bodyPr/>
          <a:lstStyle/>
          <a:p>
            <a:r>
              <a:rPr lang="sv-SE" smtClean="0"/>
              <a:t>Industrial Revolution</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smtClean="0"/>
              <a:t>Boston – 1st Public </a:t>
            </a:r>
            <a:r>
              <a:rPr lang="sv-SE" dirty="0" err="1" smtClean="0"/>
              <a:t>High</a:t>
            </a:r>
            <a:r>
              <a:rPr lang="sv-SE" dirty="0" smtClean="0"/>
              <a:t> </a:t>
            </a:r>
            <a:r>
              <a:rPr lang="sv-SE" dirty="0" err="1" smtClean="0"/>
              <a:t>School</a:t>
            </a:r>
            <a:r>
              <a:rPr lang="sv-SE" dirty="0" smtClean="0"/>
              <a:t> 1821 </a:t>
            </a:r>
          </a:p>
          <a:p>
            <a:pPr fontAlgn="auto">
              <a:spcAft>
                <a:spcPts val="0"/>
              </a:spcAft>
              <a:buFont typeface="Arial" pitchFamily="34" charset="0"/>
              <a:buChar char="•"/>
              <a:defRPr/>
            </a:pPr>
            <a:r>
              <a:rPr lang="sv-SE" dirty="0" err="1" smtClean="0"/>
              <a:t>Free</a:t>
            </a:r>
            <a:r>
              <a:rPr lang="sv-SE" dirty="0" smtClean="0"/>
              <a:t> and for boys </a:t>
            </a:r>
            <a:r>
              <a:rPr lang="sv-SE" dirty="0" err="1" smtClean="0"/>
              <a:t>only</a:t>
            </a:r>
            <a:endParaRPr lang="sv-SE" dirty="0" smtClean="0"/>
          </a:p>
          <a:p>
            <a:pPr fontAlgn="auto">
              <a:spcAft>
                <a:spcPts val="0"/>
              </a:spcAft>
              <a:buFont typeface="Arial" pitchFamily="34" charset="0"/>
              <a:buChar char="•"/>
              <a:defRPr/>
            </a:pPr>
            <a:r>
              <a:rPr lang="sv-SE" dirty="0" smtClean="0"/>
              <a:t>Science </a:t>
            </a:r>
            <a:r>
              <a:rPr lang="sv-SE" dirty="0" err="1" smtClean="0"/>
              <a:t>considered</a:t>
            </a:r>
            <a:r>
              <a:rPr lang="sv-SE" dirty="0" smtClean="0"/>
              <a:t> </a:t>
            </a:r>
            <a:r>
              <a:rPr lang="sv-SE" dirty="0" err="1" smtClean="0"/>
              <a:t>very</a:t>
            </a:r>
            <a:r>
              <a:rPr lang="sv-SE" dirty="0" smtClean="0"/>
              <a:t> </a:t>
            </a:r>
            <a:r>
              <a:rPr lang="sv-SE" dirty="0" err="1" smtClean="0"/>
              <a:t>important</a:t>
            </a:r>
            <a:endParaRPr lang="sv-SE" dirty="0" smtClean="0"/>
          </a:p>
          <a:p>
            <a:pPr fontAlgn="auto">
              <a:spcAft>
                <a:spcPts val="0"/>
              </a:spcAft>
              <a:buFont typeface="Arial" pitchFamily="34" charset="0"/>
              <a:buChar char="•"/>
              <a:defRPr/>
            </a:pPr>
            <a:r>
              <a:rPr lang="sv-SE" dirty="0" smtClean="0"/>
              <a:t>The 3 </a:t>
            </a:r>
            <a:r>
              <a:rPr lang="sv-SE" dirty="0" err="1" smtClean="0"/>
              <a:t>R’s</a:t>
            </a:r>
            <a:r>
              <a:rPr lang="sv-SE" dirty="0" smtClean="0"/>
              <a:t> – </a:t>
            </a:r>
            <a:r>
              <a:rPr lang="sv-SE" dirty="0" err="1" smtClean="0"/>
              <a:t>Readin</a:t>
            </a:r>
            <a:r>
              <a:rPr lang="sv-SE" dirty="0" smtClean="0"/>
              <a:t>, Riten, ’</a:t>
            </a:r>
            <a:r>
              <a:rPr lang="sv-SE" dirty="0" err="1" smtClean="0"/>
              <a:t>Rithmatic</a:t>
            </a:r>
            <a:endParaRPr lang="sv-SE" dirty="0" smtClean="0"/>
          </a:p>
          <a:p>
            <a:pPr fontAlgn="auto">
              <a:spcAft>
                <a:spcPts val="0"/>
              </a:spcAft>
              <a:buFont typeface="Arial" pitchFamily="34" charset="0"/>
              <a:buChar char="•"/>
              <a:defRPr/>
            </a:pPr>
            <a:r>
              <a:rPr lang="sv-SE" dirty="0" smtClean="0"/>
              <a:t>Later on </a:t>
            </a:r>
            <a:r>
              <a:rPr lang="sv-SE" dirty="0" err="1" smtClean="0"/>
              <a:t>more</a:t>
            </a:r>
            <a:r>
              <a:rPr lang="sv-SE" dirty="0" smtClean="0"/>
              <a:t> </a:t>
            </a:r>
            <a:r>
              <a:rPr lang="sv-SE" dirty="0" err="1" smtClean="0"/>
              <a:t>subjects</a:t>
            </a:r>
            <a:r>
              <a:rPr lang="sv-SE" dirty="0" smtClean="0"/>
              <a:t> </a:t>
            </a:r>
            <a:r>
              <a:rPr lang="sv-SE" dirty="0" err="1" smtClean="0"/>
              <a:t>were</a:t>
            </a:r>
            <a:r>
              <a:rPr lang="sv-SE" dirty="0" smtClean="0"/>
              <a:t> </a:t>
            </a:r>
            <a:r>
              <a:rPr lang="sv-SE" dirty="0" err="1" smtClean="0"/>
              <a:t>added</a:t>
            </a:r>
            <a:r>
              <a:rPr lang="sv-SE" dirty="0" smtClean="0"/>
              <a:t> </a:t>
            </a:r>
            <a:r>
              <a:rPr lang="sv-SE" dirty="0" err="1" smtClean="0"/>
              <a:t>including</a:t>
            </a:r>
            <a:r>
              <a:rPr lang="sv-SE" dirty="0" smtClean="0"/>
              <a:t> </a:t>
            </a:r>
            <a:r>
              <a:rPr lang="sv-SE" dirty="0" err="1" smtClean="0"/>
              <a:t>vocational</a:t>
            </a:r>
            <a:r>
              <a:rPr lang="sv-SE" dirty="0" smtClean="0"/>
              <a:t> </a:t>
            </a:r>
            <a:r>
              <a:rPr lang="sv-SE" dirty="0" err="1" smtClean="0"/>
              <a:t>subjects</a:t>
            </a:r>
            <a:r>
              <a:rPr lang="sv-SE" dirty="0" smtClean="0"/>
              <a:t> (practical </a:t>
            </a:r>
            <a:r>
              <a:rPr lang="sv-SE" dirty="0" err="1" smtClean="0"/>
              <a:t>subjects</a:t>
            </a:r>
            <a:r>
              <a:rPr lang="sv-SE" dirty="0" smtClean="0"/>
              <a:t>)</a:t>
            </a:r>
          </a:p>
          <a:p>
            <a:pPr marL="0" indent="0" fontAlgn="auto">
              <a:spcAft>
                <a:spcPts val="0"/>
              </a:spcAft>
              <a:buFont typeface="Arial" pitchFamily="34" charset="0"/>
              <a:buNone/>
              <a:defRPr/>
            </a:pP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0178" name="Title 1"/>
          <p:cNvSpPr>
            <a:spLocks noGrp="1"/>
          </p:cNvSpPr>
          <p:nvPr>
            <p:ph type="title"/>
          </p:nvPr>
        </p:nvSpPr>
        <p:spPr/>
        <p:txBody>
          <a:bodyPr/>
          <a:lstStyle/>
          <a:p>
            <a:r>
              <a:rPr lang="sv-SE" smtClean="0"/>
              <a:t>Schools today</a:t>
            </a:r>
          </a:p>
        </p:txBody>
      </p:sp>
      <p:sp>
        <p:nvSpPr>
          <p:cNvPr id="50179" name="Content Placeholder 2"/>
          <p:cNvSpPr>
            <a:spLocks noGrp="1"/>
          </p:cNvSpPr>
          <p:nvPr>
            <p:ph idx="1"/>
          </p:nvPr>
        </p:nvSpPr>
        <p:spPr/>
        <p:txBody>
          <a:bodyPr/>
          <a:lstStyle/>
          <a:p>
            <a:r>
              <a:rPr lang="sv-SE" dirty="0" smtClean="0"/>
              <a:t>10th </a:t>
            </a:r>
            <a:r>
              <a:rPr lang="sv-SE" dirty="0" err="1" smtClean="0"/>
              <a:t>Ammendment</a:t>
            </a:r>
            <a:r>
              <a:rPr lang="sv-SE" dirty="0" smtClean="0"/>
              <a:t> – </a:t>
            </a:r>
            <a:r>
              <a:rPr lang="sv-SE" dirty="0" err="1" smtClean="0"/>
              <a:t>state</a:t>
            </a:r>
            <a:r>
              <a:rPr lang="sv-SE" dirty="0" smtClean="0"/>
              <a:t> and </a:t>
            </a:r>
            <a:r>
              <a:rPr lang="sv-SE" dirty="0" err="1" smtClean="0"/>
              <a:t>local</a:t>
            </a:r>
            <a:r>
              <a:rPr lang="sv-SE" dirty="0" smtClean="0"/>
              <a:t> </a:t>
            </a:r>
            <a:r>
              <a:rPr lang="sv-SE" dirty="0" err="1" smtClean="0"/>
              <a:t>govt</a:t>
            </a:r>
            <a:r>
              <a:rPr lang="sv-SE" dirty="0" smtClean="0"/>
              <a:t>.</a:t>
            </a:r>
          </a:p>
          <a:p>
            <a:r>
              <a:rPr lang="sv-SE" dirty="0" smtClean="0"/>
              <a:t>Approx. 15,000 </a:t>
            </a:r>
            <a:r>
              <a:rPr lang="sv-SE" dirty="0" err="1" smtClean="0"/>
              <a:t>local</a:t>
            </a:r>
            <a:r>
              <a:rPr lang="sv-SE" dirty="0" smtClean="0"/>
              <a:t> </a:t>
            </a:r>
            <a:r>
              <a:rPr lang="sv-SE" dirty="0" err="1" smtClean="0"/>
              <a:t>school</a:t>
            </a:r>
            <a:r>
              <a:rPr lang="sv-SE" dirty="0" smtClean="0"/>
              <a:t> </a:t>
            </a:r>
            <a:r>
              <a:rPr lang="sv-SE" dirty="0" err="1" smtClean="0"/>
              <a:t>districts</a:t>
            </a:r>
            <a:r>
              <a:rPr lang="sv-SE" dirty="0" smtClean="0"/>
              <a:t> </a:t>
            </a:r>
            <a:r>
              <a:rPr lang="sv-SE" dirty="0" err="1" smtClean="0"/>
              <a:t>across</a:t>
            </a:r>
            <a:r>
              <a:rPr lang="sv-SE" dirty="0" smtClean="0"/>
              <a:t> US</a:t>
            </a:r>
          </a:p>
          <a:p>
            <a:r>
              <a:rPr lang="sv-SE" dirty="0" err="1" smtClean="0"/>
              <a:t>School</a:t>
            </a:r>
            <a:r>
              <a:rPr lang="sv-SE" dirty="0" smtClean="0"/>
              <a:t> board – </a:t>
            </a:r>
            <a:r>
              <a:rPr lang="sv-SE" dirty="0" err="1" smtClean="0"/>
              <a:t>determines</a:t>
            </a:r>
            <a:r>
              <a:rPr lang="sv-SE" dirty="0" smtClean="0"/>
              <a:t> </a:t>
            </a:r>
            <a:r>
              <a:rPr lang="sv-SE" dirty="0" err="1" smtClean="0"/>
              <a:t>curricula</a:t>
            </a:r>
            <a:r>
              <a:rPr lang="sv-SE" dirty="0" smtClean="0"/>
              <a:t>, text </a:t>
            </a:r>
            <a:r>
              <a:rPr lang="sv-SE" dirty="0" err="1" smtClean="0"/>
              <a:t>books</a:t>
            </a:r>
            <a:r>
              <a:rPr lang="sv-SE" dirty="0" smtClean="0"/>
              <a:t>, </a:t>
            </a:r>
            <a:r>
              <a:rPr lang="sv-SE" dirty="0" err="1" smtClean="0"/>
              <a:t>funding</a:t>
            </a:r>
            <a:r>
              <a:rPr lang="sv-SE" dirty="0" smtClean="0"/>
              <a:t>, </a:t>
            </a:r>
            <a:r>
              <a:rPr lang="sv-SE" dirty="0" err="1" smtClean="0"/>
              <a:t>powers</a:t>
            </a:r>
            <a:r>
              <a:rPr lang="sv-SE" dirty="0" smtClean="0"/>
              <a:t> for the </a:t>
            </a:r>
            <a:r>
              <a:rPr lang="sv-SE" dirty="0" err="1" smtClean="0"/>
              <a:t>teacher</a:t>
            </a:r>
            <a:r>
              <a:rPr lang="sv-SE" dirty="0" smtClean="0"/>
              <a:t> and </a:t>
            </a:r>
            <a:r>
              <a:rPr lang="sv-SE" dirty="0" err="1" smtClean="0"/>
              <a:t>community</a:t>
            </a:r>
            <a:endParaRPr lang="sv-SE" dirty="0" smtClean="0"/>
          </a:p>
          <a:p>
            <a:r>
              <a:rPr lang="sv-SE" dirty="0" err="1" smtClean="0"/>
              <a:t>People</a:t>
            </a:r>
            <a:r>
              <a:rPr lang="sv-SE" dirty="0" smtClean="0"/>
              <a:t> </a:t>
            </a:r>
            <a:r>
              <a:rPr lang="sv-SE" dirty="0" err="1" smtClean="0"/>
              <a:t>usually</a:t>
            </a:r>
            <a:r>
              <a:rPr lang="sv-SE" dirty="0" smtClean="0"/>
              <a:t> </a:t>
            </a:r>
            <a:r>
              <a:rPr lang="sv-SE" dirty="0" err="1" smtClean="0"/>
              <a:t>buy</a:t>
            </a:r>
            <a:r>
              <a:rPr lang="sv-SE" dirty="0" smtClean="0"/>
              <a:t> houses </a:t>
            </a:r>
            <a:r>
              <a:rPr lang="sv-SE" dirty="0" err="1" smtClean="0"/>
              <a:t>based</a:t>
            </a:r>
            <a:r>
              <a:rPr lang="sv-SE" dirty="0" smtClean="0"/>
              <a:t> on the </a:t>
            </a:r>
            <a:r>
              <a:rPr lang="sv-SE" dirty="0" err="1" smtClean="0"/>
              <a:t>school</a:t>
            </a:r>
            <a:r>
              <a:rPr lang="sv-SE" dirty="0" smtClean="0"/>
              <a:t> </a:t>
            </a:r>
            <a:r>
              <a:rPr lang="sv-SE" dirty="0" err="1" smtClean="0"/>
              <a:t>districts</a:t>
            </a:r>
            <a:r>
              <a:rPr lang="sv-SE" dirty="0" smtClean="0"/>
              <a:t>. </a:t>
            </a:r>
            <a:r>
              <a:rPr lang="sv-SE" dirty="0" err="1" smtClean="0"/>
              <a:t>Better</a:t>
            </a:r>
            <a:r>
              <a:rPr lang="sv-SE" dirty="0" smtClean="0"/>
              <a:t> </a:t>
            </a:r>
            <a:r>
              <a:rPr lang="sv-SE" dirty="0" err="1" smtClean="0"/>
              <a:t>school</a:t>
            </a:r>
            <a:r>
              <a:rPr lang="sv-SE" dirty="0" smtClean="0"/>
              <a:t> </a:t>
            </a:r>
            <a:r>
              <a:rPr lang="sv-SE" dirty="0" err="1" smtClean="0"/>
              <a:t>districts</a:t>
            </a:r>
            <a:r>
              <a:rPr lang="sv-SE" dirty="0" smtClean="0"/>
              <a:t> </a:t>
            </a:r>
            <a:r>
              <a:rPr lang="sv-SE" dirty="0" err="1" smtClean="0"/>
              <a:t>usually</a:t>
            </a:r>
            <a:r>
              <a:rPr lang="sv-SE" dirty="0" smtClean="0"/>
              <a:t> come </a:t>
            </a:r>
            <a:r>
              <a:rPr lang="sv-SE" dirty="0" err="1" smtClean="0"/>
              <a:t>with</a:t>
            </a:r>
            <a:r>
              <a:rPr lang="sv-SE" dirty="0" smtClean="0"/>
              <a:t> </a:t>
            </a:r>
            <a:r>
              <a:rPr lang="sv-SE" dirty="0" err="1" smtClean="0"/>
              <a:t>higher</a:t>
            </a:r>
            <a:r>
              <a:rPr lang="sv-SE" dirty="0" smtClean="0"/>
              <a:t> </a:t>
            </a:r>
            <a:r>
              <a:rPr lang="sv-SE" dirty="0" err="1" smtClean="0"/>
              <a:t>property</a:t>
            </a:r>
            <a:r>
              <a:rPr lang="sv-SE" dirty="0" smtClean="0"/>
              <a:t> </a:t>
            </a:r>
            <a:r>
              <a:rPr lang="sv-SE" dirty="0" err="1" smtClean="0"/>
              <a:t>taxes</a:t>
            </a:r>
            <a:r>
              <a:rPr lang="sv-SE"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02" name="Title 1"/>
          <p:cNvSpPr>
            <a:spLocks noGrp="1"/>
          </p:cNvSpPr>
          <p:nvPr>
            <p:ph type="title"/>
          </p:nvPr>
        </p:nvSpPr>
        <p:spPr/>
        <p:txBody>
          <a:bodyPr/>
          <a:lstStyle/>
          <a:p>
            <a:r>
              <a:rPr lang="sv-SE" smtClean="0"/>
              <a:t>Types of Schools</a:t>
            </a:r>
          </a:p>
        </p:txBody>
      </p:sp>
      <p:sp>
        <p:nvSpPr>
          <p:cNvPr id="51203" name="Content Placeholder 2"/>
          <p:cNvSpPr>
            <a:spLocks noGrp="1"/>
          </p:cNvSpPr>
          <p:nvPr>
            <p:ph idx="1"/>
          </p:nvPr>
        </p:nvSpPr>
        <p:spPr/>
        <p:txBody>
          <a:bodyPr/>
          <a:lstStyle/>
          <a:p>
            <a:r>
              <a:rPr lang="sv-SE" dirty="0" smtClean="0"/>
              <a:t>Private – 10% - </a:t>
            </a:r>
            <a:r>
              <a:rPr lang="sv-SE" dirty="0" err="1" smtClean="0"/>
              <a:t>religious</a:t>
            </a:r>
            <a:r>
              <a:rPr lang="sv-SE" dirty="0" smtClean="0"/>
              <a:t>/</a:t>
            </a:r>
            <a:r>
              <a:rPr lang="sv-SE" dirty="0" err="1" smtClean="0"/>
              <a:t>ethnic</a:t>
            </a:r>
            <a:r>
              <a:rPr lang="sv-SE" dirty="0" smtClean="0"/>
              <a:t>, </a:t>
            </a:r>
            <a:r>
              <a:rPr lang="sv-SE" dirty="0" err="1" smtClean="0"/>
              <a:t>catholic</a:t>
            </a:r>
            <a:r>
              <a:rPr lang="sv-SE" dirty="0" smtClean="0"/>
              <a:t>, </a:t>
            </a:r>
            <a:r>
              <a:rPr lang="sv-SE" dirty="0" err="1" smtClean="0"/>
              <a:t>jewish</a:t>
            </a:r>
            <a:r>
              <a:rPr lang="sv-SE" dirty="0" smtClean="0"/>
              <a:t>, muslim, </a:t>
            </a:r>
            <a:r>
              <a:rPr lang="sv-SE" dirty="0" err="1" smtClean="0"/>
              <a:t>chinese</a:t>
            </a:r>
            <a:r>
              <a:rPr lang="sv-SE" dirty="0" smtClean="0"/>
              <a:t> </a:t>
            </a:r>
            <a:r>
              <a:rPr lang="sv-SE" dirty="0" err="1" smtClean="0"/>
              <a:t>etc</a:t>
            </a:r>
            <a:r>
              <a:rPr lang="sv-SE" dirty="0" smtClean="0"/>
              <a:t> . </a:t>
            </a:r>
            <a:r>
              <a:rPr lang="sv-SE" dirty="0" err="1" smtClean="0"/>
              <a:t>Tuition</a:t>
            </a:r>
            <a:r>
              <a:rPr lang="sv-SE" dirty="0" smtClean="0"/>
              <a:t> </a:t>
            </a:r>
            <a:r>
              <a:rPr lang="sv-SE" dirty="0" err="1" smtClean="0"/>
              <a:t>fees</a:t>
            </a:r>
            <a:endParaRPr lang="sv-SE" dirty="0" smtClean="0"/>
          </a:p>
          <a:p>
            <a:r>
              <a:rPr lang="sv-SE" dirty="0" err="1" smtClean="0"/>
              <a:t>Boarding</a:t>
            </a:r>
            <a:r>
              <a:rPr lang="sv-SE" dirty="0" smtClean="0"/>
              <a:t> </a:t>
            </a:r>
            <a:r>
              <a:rPr lang="sv-SE" dirty="0" err="1" smtClean="0"/>
              <a:t>schools</a:t>
            </a:r>
            <a:r>
              <a:rPr lang="sv-SE" dirty="0" smtClean="0"/>
              <a:t> – </a:t>
            </a:r>
            <a:r>
              <a:rPr lang="sv-SE" dirty="0" err="1" smtClean="0"/>
              <a:t>exclusive</a:t>
            </a:r>
            <a:r>
              <a:rPr lang="sv-SE" dirty="0" smtClean="0"/>
              <a:t> private </a:t>
            </a:r>
            <a:r>
              <a:rPr lang="sv-SE" dirty="0" err="1" smtClean="0"/>
              <a:t>schools</a:t>
            </a:r>
            <a:r>
              <a:rPr lang="sv-SE" dirty="0" smtClean="0"/>
              <a:t> </a:t>
            </a:r>
            <a:r>
              <a:rPr lang="sv-SE" dirty="0" err="1" smtClean="0"/>
              <a:t>usually</a:t>
            </a:r>
            <a:r>
              <a:rPr lang="sv-SE" dirty="0" smtClean="0"/>
              <a:t> for the </a:t>
            </a:r>
            <a:r>
              <a:rPr lang="sv-SE" dirty="0" err="1" smtClean="0"/>
              <a:t>very</a:t>
            </a:r>
            <a:r>
              <a:rPr lang="sv-SE" dirty="0" smtClean="0"/>
              <a:t> </a:t>
            </a:r>
            <a:r>
              <a:rPr lang="sv-SE" dirty="0" err="1" smtClean="0"/>
              <a:t>wealthy</a:t>
            </a:r>
            <a:r>
              <a:rPr lang="sv-SE" dirty="0" smtClean="0"/>
              <a:t> </a:t>
            </a:r>
            <a:r>
              <a:rPr lang="sv-SE" dirty="0" err="1" smtClean="0"/>
              <a:t>classes</a:t>
            </a:r>
            <a:endParaRPr lang="sv-SE" dirty="0" smtClean="0"/>
          </a:p>
          <a:p>
            <a:r>
              <a:rPr lang="sv-SE" dirty="0" smtClean="0"/>
              <a:t>Public </a:t>
            </a:r>
            <a:r>
              <a:rPr lang="sv-SE" dirty="0" err="1" smtClean="0"/>
              <a:t>schools</a:t>
            </a:r>
            <a:r>
              <a:rPr lang="sv-SE" dirty="0" smtClean="0"/>
              <a:t> – </a:t>
            </a:r>
            <a:r>
              <a:rPr lang="sv-SE" dirty="0" err="1" smtClean="0"/>
              <a:t>funding</a:t>
            </a:r>
            <a:r>
              <a:rPr lang="sv-SE" dirty="0" smtClean="0"/>
              <a:t> from the </a:t>
            </a:r>
            <a:r>
              <a:rPr lang="sv-SE" dirty="0" err="1" smtClean="0"/>
              <a:t>state</a:t>
            </a:r>
            <a:r>
              <a:rPr lang="sv-SE" dirty="0" smtClean="0"/>
              <a:t> and </a:t>
            </a:r>
            <a:r>
              <a:rPr lang="sv-SE" dirty="0" err="1" smtClean="0"/>
              <a:t>local</a:t>
            </a:r>
            <a:r>
              <a:rPr lang="sv-SE" dirty="0" smtClean="0"/>
              <a:t> </a:t>
            </a:r>
            <a:r>
              <a:rPr lang="sv-SE" dirty="0" err="1" smtClean="0"/>
              <a:t>governments</a:t>
            </a:r>
            <a:r>
              <a:rPr lang="sv-SE" dirty="0" smtClean="0"/>
              <a:t>. </a:t>
            </a:r>
          </a:p>
          <a:p>
            <a:r>
              <a:rPr lang="sv-SE" dirty="0" err="1" smtClean="0"/>
              <a:t>Home</a:t>
            </a:r>
            <a:r>
              <a:rPr lang="sv-SE" dirty="0" smtClean="0"/>
              <a:t> </a:t>
            </a:r>
            <a:r>
              <a:rPr lang="sv-SE" dirty="0" err="1" smtClean="0"/>
              <a:t>schooling</a:t>
            </a:r>
            <a:r>
              <a:rPr lang="sv-SE" dirty="0" smtClean="0"/>
              <a:t> – small </a:t>
            </a:r>
            <a:r>
              <a:rPr lang="sv-SE" dirty="0" err="1" smtClean="0"/>
              <a:t>numbers</a:t>
            </a:r>
            <a:endParaRPr lang="sv-SE"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1000"/>
                                        <p:tgtEl>
                                          <p:spTgt spid="51203">
                                            <p:txEl>
                                              <p:pRg st="1" end="1"/>
                                            </p:txEl>
                                          </p:spTgt>
                                        </p:tgtEl>
                                      </p:cBhvr>
                                    </p:animEffect>
                                    <p:anim calcmode="lin" valueType="num">
                                      <p:cBhvr>
                                        <p:cTn id="13"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1000"/>
                                        <p:tgtEl>
                                          <p:spTgt spid="51203">
                                            <p:txEl>
                                              <p:pRg st="2" end="2"/>
                                            </p:txEl>
                                          </p:spTgt>
                                        </p:tgtEl>
                                      </p:cBhvr>
                                    </p:animEffect>
                                    <p:anim calcmode="lin" valueType="num">
                                      <p:cBhvr>
                                        <p:cTn id="18"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0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fade">
                                      <p:cBhvr>
                                        <p:cTn id="22" dur="1000"/>
                                        <p:tgtEl>
                                          <p:spTgt spid="51203">
                                            <p:txEl>
                                              <p:pRg st="3" end="3"/>
                                            </p:txEl>
                                          </p:spTgt>
                                        </p:tgtEl>
                                      </p:cBhvr>
                                    </p:animEffect>
                                    <p:anim calcmode="lin" valueType="num">
                                      <p:cBhvr>
                                        <p:cTn id="23"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2226" name="Title 1"/>
          <p:cNvSpPr>
            <a:spLocks noGrp="1"/>
          </p:cNvSpPr>
          <p:nvPr>
            <p:ph type="title"/>
          </p:nvPr>
        </p:nvSpPr>
        <p:spPr/>
        <p:txBody>
          <a:bodyPr/>
          <a:lstStyle/>
          <a:p>
            <a:r>
              <a:rPr lang="sv-SE" smtClean="0"/>
              <a:t>Sequence of Schooling</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v-SE" dirty="0" smtClean="0"/>
              <a:t>Kindergatan – 5 </a:t>
            </a:r>
            <a:r>
              <a:rPr lang="sv-SE" dirty="0" err="1" smtClean="0"/>
              <a:t>years</a:t>
            </a:r>
            <a:r>
              <a:rPr lang="sv-SE" dirty="0" smtClean="0"/>
              <a:t> old</a:t>
            </a:r>
          </a:p>
          <a:p>
            <a:pPr fontAlgn="auto">
              <a:spcAft>
                <a:spcPts val="0"/>
              </a:spcAft>
              <a:buFont typeface="Arial" pitchFamily="34" charset="0"/>
              <a:buChar char="•"/>
              <a:defRPr/>
            </a:pPr>
            <a:r>
              <a:rPr lang="sv-SE" dirty="0" err="1" smtClean="0"/>
              <a:t>Elementary</a:t>
            </a:r>
            <a:r>
              <a:rPr lang="sv-SE" dirty="0" smtClean="0"/>
              <a:t> </a:t>
            </a:r>
            <a:r>
              <a:rPr lang="sv-SE" dirty="0" err="1"/>
              <a:t>S</a:t>
            </a:r>
            <a:r>
              <a:rPr lang="sv-SE" dirty="0" err="1" smtClean="0"/>
              <a:t>chool</a:t>
            </a:r>
            <a:r>
              <a:rPr lang="sv-SE" dirty="0" smtClean="0"/>
              <a:t> – </a:t>
            </a:r>
            <a:r>
              <a:rPr lang="sv-SE" dirty="0" err="1" smtClean="0"/>
              <a:t>grades</a:t>
            </a:r>
            <a:r>
              <a:rPr lang="sv-SE" dirty="0" smtClean="0"/>
              <a:t> 1-6</a:t>
            </a:r>
          </a:p>
          <a:p>
            <a:pPr fontAlgn="auto">
              <a:spcAft>
                <a:spcPts val="0"/>
              </a:spcAft>
              <a:buFont typeface="Arial" pitchFamily="34" charset="0"/>
              <a:buChar char="•"/>
              <a:defRPr/>
            </a:pPr>
            <a:r>
              <a:rPr lang="sv-SE" dirty="0" err="1" smtClean="0"/>
              <a:t>Middle</a:t>
            </a:r>
            <a:r>
              <a:rPr lang="sv-SE" dirty="0" smtClean="0"/>
              <a:t> </a:t>
            </a:r>
            <a:r>
              <a:rPr lang="sv-SE" dirty="0" err="1"/>
              <a:t>S</a:t>
            </a:r>
            <a:r>
              <a:rPr lang="sv-SE" dirty="0" err="1" smtClean="0"/>
              <a:t>chool</a:t>
            </a:r>
            <a:r>
              <a:rPr lang="sv-SE" dirty="0" smtClean="0"/>
              <a:t> – 6-8(9)</a:t>
            </a:r>
          </a:p>
          <a:p>
            <a:pPr fontAlgn="auto">
              <a:spcAft>
                <a:spcPts val="0"/>
              </a:spcAft>
              <a:buFont typeface="Arial" pitchFamily="34" charset="0"/>
              <a:buChar char="•"/>
              <a:defRPr/>
            </a:pPr>
            <a:r>
              <a:rPr lang="sv-SE" dirty="0" err="1" smtClean="0"/>
              <a:t>High</a:t>
            </a:r>
            <a:r>
              <a:rPr lang="sv-SE" dirty="0" smtClean="0"/>
              <a:t> </a:t>
            </a:r>
            <a:r>
              <a:rPr lang="sv-SE" dirty="0" err="1" smtClean="0"/>
              <a:t>School</a:t>
            </a:r>
            <a:r>
              <a:rPr lang="sv-SE" dirty="0" smtClean="0"/>
              <a:t> – 10-12</a:t>
            </a:r>
          </a:p>
          <a:p>
            <a:pPr fontAlgn="auto">
              <a:spcAft>
                <a:spcPts val="0"/>
              </a:spcAft>
              <a:buFont typeface="Arial" pitchFamily="34" charset="0"/>
              <a:buChar char="•"/>
              <a:defRPr/>
            </a:pPr>
            <a:r>
              <a:rPr lang="sv-SE" dirty="0" smtClean="0"/>
              <a:t>Community college – 2 </a:t>
            </a:r>
            <a:r>
              <a:rPr lang="sv-SE" dirty="0" err="1" smtClean="0"/>
              <a:t>year</a:t>
            </a:r>
            <a:r>
              <a:rPr lang="sv-SE" dirty="0" smtClean="0"/>
              <a:t> college OR</a:t>
            </a:r>
          </a:p>
          <a:p>
            <a:pPr fontAlgn="auto">
              <a:spcAft>
                <a:spcPts val="0"/>
              </a:spcAft>
              <a:buFont typeface="Arial" pitchFamily="34" charset="0"/>
              <a:buChar char="•"/>
              <a:defRPr/>
            </a:pPr>
            <a:r>
              <a:rPr lang="sv-SE" dirty="0" smtClean="0"/>
              <a:t>College/University – 4 </a:t>
            </a:r>
            <a:r>
              <a:rPr lang="sv-SE" dirty="0" err="1" smtClean="0"/>
              <a:t>year</a:t>
            </a:r>
            <a:r>
              <a:rPr lang="sv-SE" dirty="0" smtClean="0"/>
              <a:t> college</a:t>
            </a:r>
          </a:p>
          <a:p>
            <a:pPr fontAlgn="auto">
              <a:spcAft>
                <a:spcPts val="0"/>
              </a:spcAft>
              <a:buFont typeface="Arial" pitchFamily="34" charset="0"/>
              <a:buChar char="•"/>
              <a:defRPr/>
            </a:pPr>
            <a:r>
              <a:rPr lang="sv-SE" dirty="0" smtClean="0"/>
              <a:t>Masters – 2 </a:t>
            </a:r>
            <a:r>
              <a:rPr lang="sv-SE" dirty="0" err="1" smtClean="0"/>
              <a:t>years</a:t>
            </a:r>
            <a:endParaRPr lang="sv-SE" dirty="0" smtClean="0"/>
          </a:p>
          <a:p>
            <a:pPr fontAlgn="auto">
              <a:spcAft>
                <a:spcPts val="0"/>
              </a:spcAft>
              <a:buFont typeface="Arial" pitchFamily="34" charset="0"/>
              <a:buChar char="•"/>
              <a:defRPr/>
            </a:pPr>
            <a:r>
              <a:rPr lang="sv-SE" dirty="0" smtClean="0"/>
              <a:t>PHD</a:t>
            </a: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205163" y="1547813"/>
            <a:ext cx="9144000" cy="0"/>
          </a:xfrm>
          <a:prstGeom prst="rect">
            <a:avLst/>
          </a:prstGeom>
          <a:noFill/>
          <a:ln w="9525">
            <a:noFill/>
            <a:miter lim="800000"/>
            <a:headEnd/>
            <a:tailEnd/>
          </a:ln>
        </p:spPr>
        <p:txBody>
          <a:bodyPr wrap="none" anchor="ctr">
            <a:spAutoFit/>
          </a:bodyPr>
          <a:lstStyle/>
          <a:p>
            <a:r>
              <a:rPr lang="sv-SE" altLang="sv-SE"/>
              <a:t/>
            </a:r>
            <a:br>
              <a:rPr lang="sv-SE" altLang="sv-SE"/>
            </a:br>
            <a:endParaRPr lang="sv-SE" altLang="sv-SE"/>
          </a:p>
        </p:txBody>
      </p:sp>
      <p:pic>
        <p:nvPicPr>
          <p:cNvPr id="21507"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137593059"/>
              </p:ext>
            </p:extLst>
          </p:nvPr>
        </p:nvGraphicFramePr>
        <p:xfrm>
          <a:off x="468313" y="1089025"/>
          <a:ext cx="8229600" cy="4082757"/>
        </p:xfrm>
        <a:graphic>
          <a:graphicData uri="http://schemas.openxmlformats.org/drawingml/2006/table">
            <a:tbl>
              <a:tblPr firstRow="1" firstCol="1" bandRow="1">
                <a:tableStyleId>{5C22544A-7EE6-4342-B048-85BDC9FD1C3A}</a:tableStyleId>
              </a:tblPr>
              <a:tblGrid>
                <a:gridCol w="2743200"/>
                <a:gridCol w="2743200"/>
                <a:gridCol w="2743200"/>
              </a:tblGrid>
              <a:tr h="857105">
                <a:tc>
                  <a:txBody>
                    <a:bodyPr/>
                    <a:lstStyle/>
                    <a:p>
                      <a:pPr algn="ctr">
                        <a:lnSpc>
                          <a:spcPct val="115000"/>
                        </a:lnSpc>
                        <a:spcBef>
                          <a:spcPts val="1200"/>
                        </a:spcBef>
                        <a:spcAft>
                          <a:spcPts val="1200"/>
                        </a:spcAft>
                      </a:pPr>
                      <a:r>
                        <a:rPr lang="sv-SE" sz="1600" dirty="0">
                          <a:effectLst/>
                        </a:rPr>
                        <a:t>Race / </a:t>
                      </a:r>
                      <a:r>
                        <a:rPr lang="sv-SE" sz="1600" dirty="0" err="1">
                          <a:effectLst/>
                        </a:rPr>
                        <a:t>Ethnicity</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err="1">
                          <a:effectLst/>
                        </a:rPr>
                        <a:t>Number</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en-US" sz="1600" dirty="0">
                          <a:effectLst/>
                        </a:rPr>
                        <a:t>Percentage of</a:t>
                      </a:r>
                      <a:br>
                        <a:rPr lang="en-US" sz="1600" dirty="0">
                          <a:effectLst/>
                        </a:rPr>
                      </a:br>
                      <a:r>
                        <a:rPr lang="en-US" sz="1600" dirty="0">
                          <a:effectLst/>
                        </a:rPr>
                        <a:t>U.S. population</a:t>
                      </a:r>
                      <a:endParaRPr lang="sv-SE" sz="1100" dirty="0">
                        <a:effectLst/>
                        <a:latin typeface="Calibri"/>
                        <a:ea typeface="Calibri"/>
                        <a:cs typeface="Times New Roman"/>
                      </a:endParaRPr>
                    </a:p>
                  </a:txBody>
                  <a:tcPr marL="30480" marR="30480" marT="30480" marB="30480" anchor="ctr"/>
                </a:tc>
              </a:tr>
              <a:tr h="317167">
                <a:tc>
                  <a:txBody>
                    <a:bodyPr/>
                    <a:lstStyle/>
                    <a:p>
                      <a:pPr>
                        <a:lnSpc>
                          <a:spcPts val="1440"/>
                        </a:lnSpc>
                        <a:spcBef>
                          <a:spcPts val="1200"/>
                        </a:spcBef>
                        <a:spcAft>
                          <a:spcPts val="1200"/>
                        </a:spcAft>
                      </a:pPr>
                      <a:r>
                        <a:rPr lang="sv-SE" sz="1600" u="none" strike="noStrike" dirty="0" err="1">
                          <a:effectLst/>
                          <a:hlinkClick r:id="rId4" tooltip="Americans"/>
                        </a:rPr>
                        <a:t>Americans</a:t>
                      </a:r>
                      <a:endParaRPr lang="sv-SE" sz="1100" dirty="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smtClean="0">
                          <a:effectLst/>
                        </a:rPr>
                        <a:t>329,000,000</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a:effectLst/>
                        </a:rPr>
                        <a:t>100.0 %</a:t>
                      </a:r>
                      <a:endParaRPr lang="sv-SE" sz="1100" dirty="0">
                        <a:effectLst/>
                        <a:latin typeface="Calibri"/>
                        <a:ea typeface="Calibri"/>
                        <a:cs typeface="Times New Roman"/>
                      </a:endParaRPr>
                    </a:p>
                  </a:txBody>
                  <a:tcPr marL="30480" marR="30480" marT="30480" marB="30480" anchor="ctr"/>
                </a:tc>
              </a:tr>
              <a:tr h="558428">
                <a:tc>
                  <a:txBody>
                    <a:bodyPr/>
                    <a:lstStyle/>
                    <a:p>
                      <a:pPr>
                        <a:lnSpc>
                          <a:spcPts val="1440"/>
                        </a:lnSpc>
                        <a:spcBef>
                          <a:spcPts val="1200"/>
                        </a:spcBef>
                        <a:spcAft>
                          <a:spcPts val="1200"/>
                        </a:spcAft>
                      </a:pPr>
                      <a:r>
                        <a:rPr lang="sv-SE" sz="1600" u="none" strike="noStrike">
                          <a:effectLst/>
                          <a:hlinkClick r:id="rId5" tooltip="White American"/>
                        </a:rPr>
                        <a:t>White</a:t>
                      </a:r>
                      <a:r>
                        <a:rPr lang="sv-SE" sz="1600">
                          <a:effectLst/>
                        </a:rPr>
                        <a:t> or </a:t>
                      </a:r>
                      <a:r>
                        <a:rPr lang="sv-SE" sz="1600" u="none" strike="noStrike">
                          <a:effectLst/>
                          <a:hlinkClick r:id="rId6" tooltip="European American"/>
                        </a:rPr>
                        <a:t>European American</a:t>
                      </a:r>
                      <a:endParaRPr lang="sv-SE"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smtClean="0">
                          <a:effectLst/>
                        </a:rPr>
                        <a:t>233,657,078</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smtClean="0">
                          <a:effectLst/>
                        </a:rPr>
                        <a:t>73.3</a:t>
                      </a:r>
                      <a:r>
                        <a:rPr lang="sv-SE" sz="1600" dirty="0">
                          <a:effectLst/>
                        </a:rPr>
                        <a:t> %</a:t>
                      </a:r>
                      <a:endParaRPr lang="sv-SE" sz="1100" dirty="0">
                        <a:effectLst/>
                        <a:latin typeface="Calibri"/>
                        <a:ea typeface="Calibri"/>
                        <a:cs typeface="Times New Roman"/>
                      </a:endParaRPr>
                    </a:p>
                  </a:txBody>
                  <a:tcPr marL="30480" marR="30480" marT="30480" marB="30480" anchor="ctr"/>
                </a:tc>
              </a:tr>
              <a:tr h="414536">
                <a:tc>
                  <a:txBody>
                    <a:bodyPr/>
                    <a:lstStyle/>
                    <a:p>
                      <a:pPr>
                        <a:lnSpc>
                          <a:spcPts val="1440"/>
                        </a:lnSpc>
                        <a:spcBef>
                          <a:spcPts val="1200"/>
                        </a:spcBef>
                        <a:spcAft>
                          <a:spcPts val="1200"/>
                        </a:spcAft>
                      </a:pPr>
                      <a:r>
                        <a:rPr lang="sv-SE" sz="1600" u="none" strike="noStrike" dirty="0">
                          <a:effectLst/>
                          <a:hlinkClick r:id="rId7" tooltip="African American"/>
                        </a:rPr>
                        <a:t>Black or </a:t>
                      </a:r>
                      <a:r>
                        <a:rPr lang="sv-SE" sz="1600" u="none" strike="noStrike" dirty="0" err="1">
                          <a:effectLst/>
                          <a:hlinkClick r:id="rId7" tooltip="African American"/>
                        </a:rPr>
                        <a:t>African</a:t>
                      </a:r>
                      <a:r>
                        <a:rPr lang="sv-SE" sz="1600" u="none" strike="noStrike" dirty="0">
                          <a:effectLst/>
                          <a:hlinkClick r:id="rId7" tooltip="African American"/>
                        </a:rPr>
                        <a:t> </a:t>
                      </a:r>
                      <a:r>
                        <a:rPr lang="sv-SE" sz="1600" u="none" strike="noStrike" dirty="0" err="1">
                          <a:effectLst/>
                          <a:hlinkClick r:id="rId7" tooltip="African American"/>
                        </a:rPr>
                        <a:t>American</a:t>
                      </a:r>
                      <a:endParaRPr lang="sv-SE" sz="1100" dirty="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smtClean="0">
                          <a:effectLst/>
                        </a:rPr>
                        <a:t>40,241,818</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a:effectLst/>
                        </a:rPr>
                        <a:t>12.6 %</a:t>
                      </a:r>
                      <a:endParaRPr lang="sv-SE" sz="1100" dirty="0">
                        <a:effectLst/>
                        <a:latin typeface="Calibri"/>
                        <a:ea typeface="Calibri"/>
                        <a:cs typeface="Times New Roman"/>
                      </a:endParaRPr>
                    </a:p>
                  </a:txBody>
                  <a:tcPr marL="30480" marR="30480" marT="30480" marB="30480" anchor="ctr"/>
                </a:tc>
              </a:tr>
              <a:tr h="317167">
                <a:tc>
                  <a:txBody>
                    <a:bodyPr/>
                    <a:lstStyle/>
                    <a:p>
                      <a:pPr>
                        <a:lnSpc>
                          <a:spcPts val="1440"/>
                        </a:lnSpc>
                        <a:spcBef>
                          <a:spcPts val="1200"/>
                        </a:spcBef>
                        <a:spcAft>
                          <a:spcPts val="1200"/>
                        </a:spcAft>
                      </a:pPr>
                      <a:r>
                        <a:rPr lang="sv-SE" sz="1600" u="none" strike="noStrike">
                          <a:effectLst/>
                          <a:hlinkClick r:id="rId8" tooltip="Asian American"/>
                        </a:rPr>
                        <a:t>Asian American</a:t>
                      </a:r>
                      <a:endParaRPr lang="sv-SE"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a:effectLst/>
                        </a:rPr>
                        <a:t>14,674,252</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a:effectLst/>
                        </a:rPr>
                        <a:t>4.8 %</a:t>
                      </a:r>
                      <a:endParaRPr lang="sv-SE" sz="1100" dirty="0">
                        <a:effectLst/>
                        <a:latin typeface="Calibri"/>
                        <a:ea typeface="Calibri"/>
                        <a:cs typeface="Times New Roman"/>
                      </a:endParaRPr>
                    </a:p>
                  </a:txBody>
                  <a:tcPr marL="30480" marR="30480" marT="30480" marB="30480" anchor="ctr"/>
                </a:tc>
              </a:tr>
              <a:tr h="415615">
                <a:tc>
                  <a:txBody>
                    <a:bodyPr/>
                    <a:lstStyle/>
                    <a:p>
                      <a:pPr>
                        <a:lnSpc>
                          <a:spcPts val="1440"/>
                        </a:lnSpc>
                        <a:spcBef>
                          <a:spcPts val="1200"/>
                        </a:spcBef>
                        <a:spcAft>
                          <a:spcPts val="1200"/>
                        </a:spcAft>
                      </a:pPr>
                      <a:r>
                        <a:rPr lang="en-US" sz="1600" u="none" strike="noStrike">
                          <a:effectLst/>
                          <a:hlinkClick r:id="rId9" tooltip="Native Americans in the United States"/>
                        </a:rPr>
                        <a:t>American Indian or Alaska Native</a:t>
                      </a:r>
                      <a:endParaRPr lang="sv-SE"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a:effectLst/>
                        </a:rPr>
                        <a:t>2,932,248</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a:effectLst/>
                        </a:rPr>
                        <a:t>0.9 %</a:t>
                      </a:r>
                      <a:endParaRPr lang="sv-SE" sz="1100" dirty="0">
                        <a:effectLst/>
                        <a:latin typeface="Calibri"/>
                        <a:ea typeface="Calibri"/>
                        <a:cs typeface="Times New Roman"/>
                      </a:endParaRPr>
                    </a:p>
                  </a:txBody>
                  <a:tcPr marL="30480" marR="30480" marT="30480" marB="30480" anchor="ctr"/>
                </a:tc>
              </a:tr>
              <a:tr h="415615">
                <a:tc>
                  <a:txBody>
                    <a:bodyPr/>
                    <a:lstStyle/>
                    <a:p>
                      <a:pPr>
                        <a:lnSpc>
                          <a:spcPts val="1440"/>
                        </a:lnSpc>
                        <a:spcBef>
                          <a:spcPts val="1200"/>
                        </a:spcBef>
                        <a:spcAft>
                          <a:spcPts val="1200"/>
                        </a:spcAft>
                      </a:pPr>
                      <a:r>
                        <a:rPr lang="en-US" sz="1600" u="none" strike="noStrike">
                          <a:effectLst/>
                          <a:hlinkClick r:id="rId10" tooltip="Pacific Islander American"/>
                        </a:rPr>
                        <a:t>Native Hawaiian or other Pacific Islander</a:t>
                      </a:r>
                      <a:endParaRPr lang="sv-SE"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a:effectLst/>
                        </a:rPr>
                        <a:t>540,013</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a:effectLst/>
                        </a:rPr>
                        <a:t>0.2 %</a:t>
                      </a:r>
                      <a:endParaRPr lang="sv-SE" sz="1100" dirty="0">
                        <a:effectLst/>
                        <a:latin typeface="Calibri"/>
                        <a:ea typeface="Calibri"/>
                        <a:cs typeface="Times New Roman"/>
                      </a:endParaRPr>
                    </a:p>
                  </a:txBody>
                  <a:tcPr marL="30480" marR="30480" marT="30480" marB="30480" anchor="ctr"/>
                </a:tc>
              </a:tr>
              <a:tr h="736816">
                <a:tc>
                  <a:txBody>
                    <a:bodyPr/>
                    <a:lstStyle/>
                    <a:p>
                      <a:pPr>
                        <a:lnSpc>
                          <a:spcPts val="1440"/>
                        </a:lnSpc>
                        <a:spcBef>
                          <a:spcPts val="1200"/>
                        </a:spcBef>
                        <a:spcAft>
                          <a:spcPts val="1200"/>
                        </a:spcAft>
                      </a:pPr>
                      <a:r>
                        <a:rPr lang="sv-SE" sz="1600" u="none" strike="noStrike">
                          <a:effectLst/>
                          <a:hlinkClick r:id="rId11" tooltip="Hispanic and Latino Americans"/>
                        </a:rPr>
                        <a:t>Hispanic or Latino</a:t>
                      </a:r>
                      <a:endParaRPr lang="sv-SE"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sv-SE" sz="1600" dirty="0" smtClean="0">
                          <a:effectLst/>
                        </a:rPr>
                        <a:t>54,232,205</a:t>
                      </a:r>
                      <a:endParaRPr lang="sv-SE" sz="1100" dirty="0">
                        <a:effectLst/>
                        <a:latin typeface="Calibri"/>
                        <a:ea typeface="Calibri"/>
                        <a:cs typeface="Times New Roman"/>
                      </a:endParaRPr>
                    </a:p>
                  </a:txBody>
                  <a:tcPr marL="30480" marR="30480" marT="30480" marB="30480" anchor="ctr"/>
                </a:tc>
                <a:tc>
                  <a:txBody>
                    <a:bodyPr/>
                    <a:lstStyle/>
                    <a:p>
                      <a:pPr algn="ctr">
                        <a:lnSpc>
                          <a:spcPct val="115000"/>
                        </a:lnSpc>
                        <a:spcBef>
                          <a:spcPts val="1200"/>
                        </a:spcBef>
                        <a:spcAft>
                          <a:spcPts val="1200"/>
                        </a:spcAft>
                      </a:pPr>
                      <a:r>
                        <a:rPr lang="sv-SE" sz="1600" dirty="0" smtClean="0">
                          <a:effectLst/>
                        </a:rPr>
                        <a:t>17.1</a:t>
                      </a:r>
                      <a:r>
                        <a:rPr lang="sv-SE" sz="1600" dirty="0">
                          <a:effectLst/>
                        </a:rPr>
                        <a:t> %</a:t>
                      </a:r>
                      <a:endParaRPr lang="sv-SE" sz="1100" dirty="0">
                        <a:effectLst/>
                        <a:latin typeface="Calibri"/>
                        <a:ea typeface="Calibri"/>
                        <a:cs typeface="Times New Roman"/>
                      </a:endParaRPr>
                    </a:p>
                  </a:txBody>
                  <a:tcPr marL="30480" marR="30480" marT="30480" marB="30480" anchor="ctr"/>
                </a:tc>
              </a:tr>
            </a:tbl>
          </a:graphicData>
        </a:graphic>
      </p:graphicFrame>
      <p:sp>
        <p:nvSpPr>
          <p:cNvPr id="21546" name="TextBox 6"/>
          <p:cNvSpPr txBox="1">
            <a:spLocks noChangeArrowheads="1"/>
          </p:cNvSpPr>
          <p:nvPr/>
        </p:nvSpPr>
        <p:spPr bwMode="auto">
          <a:xfrm>
            <a:off x="1979613" y="476250"/>
            <a:ext cx="5040312" cy="369888"/>
          </a:xfrm>
          <a:prstGeom prst="rect">
            <a:avLst/>
          </a:prstGeom>
          <a:noFill/>
          <a:ln w="9525">
            <a:noFill/>
            <a:miter lim="800000"/>
            <a:headEnd/>
            <a:tailEnd/>
          </a:ln>
        </p:spPr>
        <p:txBody>
          <a:bodyPr>
            <a:spAutoFit/>
          </a:bodyPr>
          <a:lstStyle/>
          <a:p>
            <a:r>
              <a:rPr lang="sv-SE" dirty="0" err="1">
                <a:latin typeface="Calibri" pitchFamily="34" charset="0"/>
              </a:rPr>
              <a:t>Racial</a:t>
            </a:r>
            <a:r>
              <a:rPr lang="sv-SE" dirty="0">
                <a:latin typeface="Calibri" pitchFamily="34" charset="0"/>
              </a:rPr>
              <a:t>/</a:t>
            </a:r>
            <a:r>
              <a:rPr lang="sv-SE" dirty="0" err="1">
                <a:latin typeface="Calibri" pitchFamily="34" charset="0"/>
              </a:rPr>
              <a:t>Ethnic</a:t>
            </a:r>
            <a:r>
              <a:rPr lang="sv-SE" dirty="0">
                <a:latin typeface="Calibri" pitchFamily="34" charset="0"/>
              </a:rPr>
              <a:t> </a:t>
            </a:r>
            <a:r>
              <a:rPr lang="sv-SE" dirty="0" err="1">
                <a:latin typeface="Calibri" pitchFamily="34" charset="0"/>
              </a:rPr>
              <a:t>Composition</a:t>
            </a:r>
            <a:r>
              <a:rPr lang="sv-SE" dirty="0">
                <a:latin typeface="Calibri" pitchFamily="34" charset="0"/>
              </a:rPr>
              <a:t> </a:t>
            </a:r>
            <a:r>
              <a:rPr lang="sv-SE" dirty="0" err="1" smtClean="0">
                <a:latin typeface="Calibri" pitchFamily="34" charset="0"/>
              </a:rPr>
              <a:t>estimated</a:t>
            </a:r>
            <a:r>
              <a:rPr lang="sv-SE" dirty="0" smtClean="0">
                <a:latin typeface="Calibri" pitchFamily="34" charset="0"/>
              </a:rPr>
              <a:t> 2016</a:t>
            </a:r>
            <a:endParaRPr lang="sv-SE"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4274" name="Title 1"/>
          <p:cNvSpPr>
            <a:spLocks noGrp="1"/>
          </p:cNvSpPr>
          <p:nvPr>
            <p:ph type="title"/>
          </p:nvPr>
        </p:nvSpPr>
        <p:spPr/>
        <p:txBody>
          <a:bodyPr/>
          <a:lstStyle/>
          <a:p>
            <a:r>
              <a:rPr lang="sv-SE" dirty="0" err="1" smtClean="0"/>
              <a:t>Pledge</a:t>
            </a:r>
            <a:r>
              <a:rPr lang="sv-SE" dirty="0" smtClean="0"/>
              <a:t> </a:t>
            </a:r>
            <a:r>
              <a:rPr lang="sv-SE" dirty="0" err="1" smtClean="0"/>
              <a:t>of</a:t>
            </a:r>
            <a:r>
              <a:rPr lang="sv-SE" dirty="0" smtClean="0"/>
              <a:t> </a:t>
            </a:r>
            <a:r>
              <a:rPr lang="sv-SE" dirty="0" err="1" smtClean="0"/>
              <a:t>Allegiance</a:t>
            </a:r>
            <a:endParaRPr lang="sv-SE" dirty="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err="1" smtClean="0"/>
              <a:t>Elementary</a:t>
            </a:r>
            <a:r>
              <a:rPr lang="sv-SE" dirty="0" smtClean="0"/>
              <a:t> </a:t>
            </a:r>
            <a:r>
              <a:rPr lang="sv-SE" dirty="0" err="1" smtClean="0"/>
              <a:t>schools</a:t>
            </a:r>
            <a:r>
              <a:rPr lang="sv-SE" dirty="0" smtClean="0"/>
              <a:t> </a:t>
            </a:r>
            <a:r>
              <a:rPr lang="sv-SE" dirty="0" err="1" smtClean="0"/>
              <a:t>recite</a:t>
            </a:r>
            <a:r>
              <a:rPr lang="sv-SE" dirty="0" smtClean="0"/>
              <a:t> the </a:t>
            </a:r>
            <a:r>
              <a:rPr lang="sv-SE" dirty="0" err="1" smtClean="0"/>
              <a:t>pledge</a:t>
            </a:r>
            <a:r>
              <a:rPr lang="sv-SE" dirty="0" smtClean="0"/>
              <a:t> </a:t>
            </a:r>
            <a:r>
              <a:rPr lang="sv-SE" dirty="0" err="1" smtClean="0"/>
              <a:t>every</a:t>
            </a:r>
            <a:r>
              <a:rPr lang="sv-SE" dirty="0" smtClean="0"/>
              <a:t> </a:t>
            </a:r>
            <a:r>
              <a:rPr lang="sv-SE" dirty="0" err="1" smtClean="0"/>
              <a:t>morning</a:t>
            </a:r>
            <a:r>
              <a:rPr lang="sv-SE" dirty="0" smtClean="0"/>
              <a:t> – saluting the flag</a:t>
            </a:r>
          </a:p>
          <a:p>
            <a:pPr fontAlgn="auto">
              <a:spcAft>
                <a:spcPts val="0"/>
              </a:spcAft>
              <a:buFont typeface="Arial" pitchFamily="34" charset="0"/>
              <a:buChar char="•"/>
              <a:defRPr/>
            </a:pPr>
            <a:r>
              <a:rPr lang="sv-SE" dirty="0" smtClean="0"/>
              <a:t>National Anthem is </a:t>
            </a:r>
            <a:r>
              <a:rPr lang="sv-SE" dirty="0" err="1" smtClean="0"/>
              <a:t>sung</a:t>
            </a:r>
            <a:endParaRPr lang="sv-SE" dirty="0" smtClean="0"/>
          </a:p>
          <a:p>
            <a:pPr fontAlgn="auto">
              <a:spcAft>
                <a:spcPts val="0"/>
              </a:spcAft>
              <a:buFont typeface="Arial" pitchFamily="34" charset="0"/>
              <a:buChar char="•"/>
              <a:defRPr/>
            </a:pPr>
            <a:r>
              <a:rPr lang="sv-SE" dirty="0" smtClean="0"/>
              <a:t>Not </a:t>
            </a:r>
            <a:r>
              <a:rPr lang="sv-SE" dirty="0" err="1" smtClean="0"/>
              <a:t>obligatory</a:t>
            </a:r>
            <a:r>
              <a:rPr lang="sv-SE" dirty="0" smtClean="0"/>
              <a:t>, </a:t>
            </a:r>
            <a:r>
              <a:rPr lang="sv-SE" dirty="0" err="1" smtClean="0"/>
              <a:t>but</a:t>
            </a:r>
            <a:r>
              <a:rPr lang="sv-SE" dirty="0" smtClean="0"/>
              <a:t> </a:t>
            </a:r>
            <a:r>
              <a:rPr lang="sv-SE" dirty="0" err="1" smtClean="0"/>
              <a:t>most</a:t>
            </a:r>
            <a:r>
              <a:rPr lang="sv-SE" dirty="0" smtClean="0"/>
              <a:t> </a:t>
            </a:r>
            <a:r>
              <a:rPr lang="sv-SE" dirty="0" err="1" smtClean="0"/>
              <a:t>children</a:t>
            </a:r>
            <a:r>
              <a:rPr lang="sv-SE" dirty="0" smtClean="0"/>
              <a:t> do it. Immigrants from </a:t>
            </a:r>
            <a:r>
              <a:rPr lang="sv-SE" dirty="0" err="1" smtClean="0"/>
              <a:t>other</a:t>
            </a:r>
            <a:r>
              <a:rPr lang="sv-SE" dirty="0" smtClean="0"/>
              <a:t> </a:t>
            </a:r>
            <a:r>
              <a:rPr lang="sv-SE" dirty="0" err="1" smtClean="0"/>
              <a:t>countries</a:t>
            </a:r>
            <a:r>
              <a:rPr lang="sv-SE" dirty="0" smtClean="0"/>
              <a:t> </a:t>
            </a:r>
            <a:r>
              <a:rPr lang="sv-SE" dirty="0" err="1" smtClean="0"/>
              <a:t>may</a:t>
            </a:r>
            <a:r>
              <a:rPr lang="sv-SE" dirty="0" smtClean="0"/>
              <a:t> </a:t>
            </a:r>
            <a:r>
              <a:rPr lang="sv-SE" dirty="0" err="1" smtClean="0"/>
              <a:t>object</a:t>
            </a:r>
            <a:r>
              <a:rPr lang="sv-SE" dirty="0" smtClean="0"/>
              <a:t> and </a:t>
            </a:r>
            <a:r>
              <a:rPr lang="sv-SE" dirty="0" err="1" smtClean="0"/>
              <a:t>therefore</a:t>
            </a:r>
            <a:r>
              <a:rPr lang="sv-SE" dirty="0" smtClean="0"/>
              <a:t> be </a:t>
            </a:r>
            <a:r>
              <a:rPr lang="sv-SE" dirty="0" err="1" smtClean="0"/>
              <a:t>waived</a:t>
            </a:r>
            <a:r>
              <a:rPr lang="sv-SE" dirty="0" smtClean="0"/>
              <a:t> from </a:t>
            </a:r>
            <a:r>
              <a:rPr lang="sv-SE" dirty="0" err="1" smtClean="0"/>
              <a:t>this</a:t>
            </a:r>
            <a:r>
              <a:rPr lang="sv-SE" dirty="0" smtClean="0"/>
              <a:t> event.</a:t>
            </a:r>
          </a:p>
          <a:p>
            <a:pPr fontAlgn="auto">
              <a:spcAft>
                <a:spcPts val="0"/>
              </a:spcAft>
              <a:buFont typeface="Arial" pitchFamily="34" charset="0"/>
              <a:buChar char="•"/>
              <a:defRPr/>
            </a:pPr>
            <a:r>
              <a:rPr lang="sv-SE" dirty="0" err="1" smtClean="0"/>
              <a:t>What</a:t>
            </a:r>
            <a:r>
              <a:rPr lang="sv-SE" dirty="0" smtClean="0"/>
              <a:t> </a:t>
            </a:r>
            <a:r>
              <a:rPr lang="sv-SE" dirty="0" err="1" smtClean="0"/>
              <a:t>does</a:t>
            </a:r>
            <a:r>
              <a:rPr lang="sv-SE" dirty="0" smtClean="0"/>
              <a:t> the </a:t>
            </a:r>
            <a:r>
              <a:rPr lang="sv-SE" dirty="0" err="1" smtClean="0">
                <a:hlinkClick r:id="rId4" action="ppaction://hlinkpres?slideindex=1&amp;slidetitle="/>
              </a:rPr>
              <a:t>pledge</a:t>
            </a:r>
            <a:r>
              <a:rPr lang="sv-SE" dirty="0" smtClean="0"/>
              <a:t> </a:t>
            </a:r>
            <a:r>
              <a:rPr lang="sv-SE" dirty="0" err="1" smtClean="0"/>
              <a:t>mean</a:t>
            </a:r>
            <a:r>
              <a:rPr lang="sv-SE" dirty="0" smtClean="0"/>
              <a:t>?</a:t>
            </a:r>
          </a:p>
          <a:p>
            <a:pPr marL="0" indent="0" fontAlgn="auto">
              <a:spcAft>
                <a:spcPts val="0"/>
              </a:spcAft>
              <a:buFont typeface="Arial" pitchFamily="34" charset="0"/>
              <a:buNone/>
              <a:defRPr/>
            </a:pP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6322" name="Title 1"/>
          <p:cNvSpPr>
            <a:spLocks noGrp="1"/>
          </p:cNvSpPr>
          <p:nvPr>
            <p:ph type="title"/>
          </p:nvPr>
        </p:nvSpPr>
        <p:spPr/>
        <p:txBody>
          <a:bodyPr/>
          <a:lstStyle/>
          <a:p>
            <a:r>
              <a:rPr lang="sv-SE" dirty="0" err="1" smtClean="0"/>
              <a:t>Pledge</a:t>
            </a:r>
            <a:r>
              <a:rPr lang="sv-SE" dirty="0" smtClean="0"/>
              <a:t> </a:t>
            </a:r>
            <a:r>
              <a:rPr lang="sv-SE" dirty="0" err="1" smtClean="0"/>
              <a:t>of</a:t>
            </a:r>
            <a:r>
              <a:rPr lang="sv-SE" dirty="0" smtClean="0"/>
              <a:t> </a:t>
            </a:r>
            <a:r>
              <a:rPr lang="sv-SE" dirty="0" err="1" smtClean="0"/>
              <a:t>Allegiance</a:t>
            </a:r>
            <a:endParaRPr lang="sv-SE" dirty="0" smtClean="0"/>
          </a:p>
        </p:txBody>
      </p:sp>
      <p:sp>
        <p:nvSpPr>
          <p:cNvPr id="56323" name="Content Placeholder 2"/>
          <p:cNvSpPr>
            <a:spLocks noGrp="1"/>
          </p:cNvSpPr>
          <p:nvPr>
            <p:ph idx="1"/>
          </p:nvPr>
        </p:nvSpPr>
        <p:spPr/>
        <p:txBody>
          <a:bodyPr/>
          <a:lstStyle/>
          <a:p>
            <a:r>
              <a:rPr lang="sv-SE" dirty="0" smtClean="0"/>
              <a:t>”</a:t>
            </a:r>
            <a:r>
              <a:rPr lang="sv-SE" dirty="0" err="1" smtClean="0"/>
              <a:t>One</a:t>
            </a:r>
            <a:r>
              <a:rPr lang="sv-SE" dirty="0" smtClean="0"/>
              <a:t> nation under god” – </a:t>
            </a:r>
            <a:r>
              <a:rPr lang="sv-SE" dirty="0" err="1" smtClean="0"/>
              <a:t>added</a:t>
            </a:r>
            <a:r>
              <a:rPr lang="sv-SE" dirty="0" smtClean="0"/>
              <a:t> in 1954 </a:t>
            </a:r>
          </a:p>
          <a:p>
            <a:r>
              <a:rPr lang="sv-SE" dirty="0" smtClean="0"/>
              <a:t>Cold </a:t>
            </a:r>
            <a:r>
              <a:rPr lang="sv-SE" dirty="0" err="1" smtClean="0"/>
              <a:t>war</a:t>
            </a:r>
            <a:r>
              <a:rPr lang="sv-SE" dirty="0" smtClean="0"/>
              <a:t> – a </a:t>
            </a:r>
            <a:r>
              <a:rPr lang="sv-SE" dirty="0" err="1" smtClean="0"/>
              <a:t>reaction</a:t>
            </a:r>
            <a:r>
              <a:rPr lang="sv-SE" dirty="0" smtClean="0"/>
              <a:t> </a:t>
            </a:r>
            <a:r>
              <a:rPr lang="sv-SE" dirty="0" err="1" smtClean="0"/>
              <a:t>to</a:t>
            </a:r>
            <a:r>
              <a:rPr lang="sv-SE" dirty="0" smtClean="0"/>
              <a:t> </a:t>
            </a:r>
            <a:r>
              <a:rPr lang="sv-SE" dirty="0" err="1" smtClean="0"/>
              <a:t>communism</a:t>
            </a:r>
            <a:r>
              <a:rPr lang="sv-SE" dirty="0" smtClean="0"/>
              <a:t> </a:t>
            </a:r>
            <a:r>
              <a:rPr lang="sv-SE" dirty="0" err="1" smtClean="0"/>
              <a:t>where</a:t>
            </a:r>
            <a:r>
              <a:rPr lang="sv-SE" dirty="0" smtClean="0"/>
              <a:t> religion </a:t>
            </a:r>
            <a:r>
              <a:rPr lang="sv-SE" dirty="0" err="1" smtClean="0"/>
              <a:t>was</a:t>
            </a:r>
            <a:r>
              <a:rPr lang="sv-SE" dirty="0" smtClean="0"/>
              <a:t> </a:t>
            </a:r>
            <a:r>
              <a:rPr lang="sv-SE" dirty="0" err="1" smtClean="0"/>
              <a:t>suppressed</a:t>
            </a:r>
            <a:endParaRPr lang="sv-SE" dirty="0" smtClean="0"/>
          </a:p>
          <a:p>
            <a:r>
              <a:rPr lang="sv-SE" dirty="0" err="1" smtClean="0"/>
              <a:t>America</a:t>
            </a:r>
            <a:r>
              <a:rPr lang="sv-SE" dirty="0" smtClean="0"/>
              <a:t> is not a ”</a:t>
            </a:r>
            <a:r>
              <a:rPr lang="sv-SE" dirty="0" err="1" smtClean="0"/>
              <a:t>godless</a:t>
            </a:r>
            <a:r>
              <a:rPr lang="sv-SE" dirty="0" smtClean="0"/>
              <a:t>” nation</a:t>
            </a:r>
          </a:p>
          <a:p>
            <a:pPr marL="0" indent="0">
              <a:buNone/>
            </a:pPr>
            <a:endParaRPr lang="sv-SE"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4005064"/>
            <a:ext cx="3672408" cy="24421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7346" name="Title 1"/>
          <p:cNvSpPr>
            <a:spLocks noGrp="1"/>
          </p:cNvSpPr>
          <p:nvPr>
            <p:ph type="title"/>
          </p:nvPr>
        </p:nvSpPr>
        <p:spPr/>
        <p:txBody>
          <a:bodyPr/>
          <a:lstStyle/>
          <a:p>
            <a:r>
              <a:rPr lang="sv-SE" smtClean="0"/>
              <a:t>Methodologies</a:t>
            </a:r>
          </a:p>
        </p:txBody>
      </p:sp>
      <p:sp>
        <p:nvSpPr>
          <p:cNvPr id="57347" name="Content Placeholder 2"/>
          <p:cNvSpPr>
            <a:spLocks noGrp="1"/>
          </p:cNvSpPr>
          <p:nvPr>
            <p:ph idx="1"/>
          </p:nvPr>
        </p:nvSpPr>
        <p:spPr/>
        <p:txBody>
          <a:bodyPr/>
          <a:lstStyle/>
          <a:p>
            <a:r>
              <a:rPr lang="sv-SE" dirty="0" err="1" smtClean="0"/>
              <a:t>Testing</a:t>
            </a:r>
            <a:r>
              <a:rPr lang="sv-SE" dirty="0" smtClean="0"/>
              <a:t> – long </a:t>
            </a:r>
            <a:r>
              <a:rPr lang="sv-SE" dirty="0" err="1" smtClean="0"/>
              <a:t>ago</a:t>
            </a:r>
            <a:r>
              <a:rPr lang="sv-SE" dirty="0" smtClean="0"/>
              <a:t> IQ </a:t>
            </a:r>
            <a:r>
              <a:rPr lang="sv-SE" dirty="0" err="1" smtClean="0"/>
              <a:t>testing</a:t>
            </a:r>
            <a:r>
              <a:rPr lang="sv-SE" dirty="0" smtClean="0"/>
              <a:t> </a:t>
            </a:r>
            <a:r>
              <a:rPr lang="sv-SE" dirty="0" err="1" smtClean="0"/>
              <a:t>was</a:t>
            </a:r>
            <a:r>
              <a:rPr lang="sv-SE" dirty="0" smtClean="0"/>
              <a:t> </a:t>
            </a:r>
            <a:r>
              <a:rPr lang="sv-SE" dirty="0" err="1" smtClean="0"/>
              <a:t>done</a:t>
            </a:r>
            <a:endParaRPr lang="sv-SE" dirty="0" smtClean="0"/>
          </a:p>
          <a:p>
            <a:r>
              <a:rPr lang="sv-SE" dirty="0" smtClean="0"/>
              <a:t>Ranking – students separated by </a:t>
            </a:r>
            <a:r>
              <a:rPr lang="sv-SE" dirty="0" err="1" smtClean="0"/>
              <a:t>ability</a:t>
            </a:r>
            <a:r>
              <a:rPr lang="sv-SE" dirty="0" smtClean="0"/>
              <a:t> – honor </a:t>
            </a:r>
            <a:r>
              <a:rPr lang="sv-SE" dirty="0" err="1" smtClean="0"/>
              <a:t>classes</a:t>
            </a:r>
            <a:r>
              <a:rPr lang="sv-SE" dirty="0" smtClean="0"/>
              <a:t>, </a:t>
            </a:r>
            <a:r>
              <a:rPr lang="sv-SE" dirty="0" err="1" smtClean="0"/>
              <a:t>remedial</a:t>
            </a:r>
            <a:r>
              <a:rPr lang="sv-SE" dirty="0" smtClean="0"/>
              <a:t> </a:t>
            </a:r>
            <a:r>
              <a:rPr lang="sv-SE" dirty="0" err="1" smtClean="0"/>
              <a:t>classes</a:t>
            </a:r>
            <a:endParaRPr lang="sv-SE" dirty="0" smtClean="0"/>
          </a:p>
          <a:p>
            <a:r>
              <a:rPr lang="sv-SE" dirty="0" err="1" smtClean="0"/>
              <a:t>Tracking</a:t>
            </a:r>
            <a:r>
              <a:rPr lang="sv-SE" dirty="0" smtClean="0"/>
              <a:t> – </a:t>
            </a:r>
            <a:r>
              <a:rPr lang="sv-SE" dirty="0" err="1" smtClean="0"/>
              <a:t>early</a:t>
            </a:r>
            <a:r>
              <a:rPr lang="sv-SE" dirty="0" smtClean="0"/>
              <a:t> age </a:t>
            </a:r>
            <a:r>
              <a:rPr lang="sv-SE" dirty="0" err="1" smtClean="0"/>
              <a:t>testing</a:t>
            </a:r>
            <a:r>
              <a:rPr lang="sv-SE" dirty="0" smtClean="0"/>
              <a:t> </a:t>
            </a:r>
            <a:r>
              <a:rPr lang="sv-SE" dirty="0" err="1" smtClean="0"/>
              <a:t>done</a:t>
            </a:r>
            <a:r>
              <a:rPr lang="sv-SE" dirty="0" smtClean="0"/>
              <a:t>, students </a:t>
            </a:r>
            <a:r>
              <a:rPr lang="sv-SE" dirty="0" err="1" smtClean="0"/>
              <a:t>then</a:t>
            </a:r>
            <a:r>
              <a:rPr lang="sv-SE" dirty="0" smtClean="0"/>
              <a:t> </a:t>
            </a:r>
            <a:r>
              <a:rPr lang="sv-SE" dirty="0" err="1" smtClean="0"/>
              <a:t>geared</a:t>
            </a:r>
            <a:r>
              <a:rPr lang="sv-SE" dirty="0" smtClean="0"/>
              <a:t> </a:t>
            </a:r>
            <a:r>
              <a:rPr lang="sv-SE" dirty="0" err="1" smtClean="0"/>
              <a:t>toward</a:t>
            </a:r>
            <a:r>
              <a:rPr lang="sv-SE" dirty="0" smtClean="0"/>
              <a:t> a </a:t>
            </a:r>
            <a:r>
              <a:rPr lang="sv-SE" dirty="0" err="1" smtClean="0"/>
              <a:t>specific</a:t>
            </a:r>
            <a:r>
              <a:rPr lang="sv-SE" dirty="0" smtClean="0"/>
              <a:t> </a:t>
            </a:r>
            <a:r>
              <a:rPr lang="sv-SE" dirty="0" err="1" smtClean="0"/>
              <a:t>path</a:t>
            </a:r>
            <a:r>
              <a:rPr lang="sv-SE" dirty="0" smtClean="0"/>
              <a:t> ex. college, </a:t>
            </a:r>
            <a:r>
              <a:rPr lang="sv-SE" dirty="0" err="1" smtClean="0"/>
              <a:t>vocational</a:t>
            </a:r>
            <a:r>
              <a:rPr lang="sv-SE" dirty="0" smtClean="0"/>
              <a:t> </a:t>
            </a:r>
            <a:r>
              <a:rPr lang="sv-SE" dirty="0" err="1" smtClean="0"/>
              <a:t>schools</a:t>
            </a:r>
            <a:r>
              <a:rPr lang="sv-SE" dirty="0" smtClean="0"/>
              <a:t> etc. </a:t>
            </a:r>
          </a:p>
          <a:p>
            <a:endParaRPr lang="sv-SE"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Effect transition="in" filter="fade">
                                      <p:cBhvr>
                                        <p:cTn id="14" dur="1000"/>
                                        <p:tgtEl>
                                          <p:spTgt spid="57347">
                                            <p:txEl>
                                              <p:pRg st="1" end="1"/>
                                            </p:txEl>
                                          </p:spTgt>
                                        </p:tgtEl>
                                      </p:cBhvr>
                                    </p:animEffect>
                                    <p:anim calcmode="lin" valueType="num">
                                      <p:cBhvr>
                                        <p:cTn id="15"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Effect transition="in" filter="fade">
                                      <p:cBhvr>
                                        <p:cTn id="21" dur="1000"/>
                                        <p:tgtEl>
                                          <p:spTgt spid="57347">
                                            <p:txEl>
                                              <p:pRg st="2" end="2"/>
                                            </p:txEl>
                                          </p:spTgt>
                                        </p:tgtEl>
                                      </p:cBhvr>
                                    </p:animEffect>
                                    <p:anim calcmode="lin" valueType="num">
                                      <p:cBhvr>
                                        <p:cTn id="22"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8370" name="Title 1"/>
          <p:cNvSpPr>
            <a:spLocks noGrp="1"/>
          </p:cNvSpPr>
          <p:nvPr>
            <p:ph type="title"/>
          </p:nvPr>
        </p:nvSpPr>
        <p:spPr/>
        <p:txBody>
          <a:bodyPr/>
          <a:lstStyle/>
          <a:p>
            <a:r>
              <a:rPr lang="sv-SE" smtClean="0"/>
              <a:t>Extra Curricula Activities</a:t>
            </a:r>
          </a:p>
        </p:txBody>
      </p:sp>
      <p:sp>
        <p:nvSpPr>
          <p:cNvPr id="58371" name="Content Placeholder 2"/>
          <p:cNvSpPr>
            <a:spLocks noGrp="1"/>
          </p:cNvSpPr>
          <p:nvPr>
            <p:ph idx="1"/>
          </p:nvPr>
        </p:nvSpPr>
        <p:spPr/>
        <p:txBody>
          <a:bodyPr/>
          <a:lstStyle/>
          <a:p>
            <a:r>
              <a:rPr lang="sv-SE" dirty="0" smtClean="0"/>
              <a:t>Major part </a:t>
            </a:r>
            <a:r>
              <a:rPr lang="sv-SE" dirty="0" err="1" smtClean="0"/>
              <a:t>of</a:t>
            </a:r>
            <a:r>
              <a:rPr lang="sv-SE" dirty="0" smtClean="0"/>
              <a:t> </a:t>
            </a:r>
            <a:r>
              <a:rPr lang="sv-SE" dirty="0" err="1" smtClean="0"/>
              <a:t>American</a:t>
            </a:r>
            <a:r>
              <a:rPr lang="sv-SE" dirty="0" smtClean="0"/>
              <a:t> </a:t>
            </a:r>
            <a:r>
              <a:rPr lang="sv-SE" dirty="0" err="1" smtClean="0"/>
              <a:t>Education</a:t>
            </a:r>
            <a:endParaRPr lang="sv-SE" dirty="0" smtClean="0"/>
          </a:p>
          <a:p>
            <a:r>
              <a:rPr lang="sv-SE" dirty="0" err="1" smtClean="0"/>
              <a:t>School</a:t>
            </a:r>
            <a:r>
              <a:rPr lang="sv-SE" dirty="0" smtClean="0"/>
              <a:t> spirit, </a:t>
            </a:r>
            <a:r>
              <a:rPr lang="sv-SE" dirty="0" err="1" smtClean="0"/>
              <a:t>civic</a:t>
            </a:r>
            <a:r>
              <a:rPr lang="sv-SE" dirty="0" smtClean="0"/>
              <a:t> </a:t>
            </a:r>
            <a:r>
              <a:rPr lang="sv-SE" dirty="0" err="1" smtClean="0"/>
              <a:t>responsibility</a:t>
            </a:r>
            <a:r>
              <a:rPr lang="sv-SE" dirty="0" smtClean="0"/>
              <a:t>, </a:t>
            </a:r>
            <a:r>
              <a:rPr lang="sv-SE" dirty="0" err="1" smtClean="0"/>
              <a:t>democracy</a:t>
            </a:r>
            <a:endParaRPr lang="sv-SE" dirty="0" smtClean="0"/>
          </a:p>
          <a:p>
            <a:r>
              <a:rPr lang="sv-SE" dirty="0" smtClean="0"/>
              <a:t>Sports</a:t>
            </a:r>
          </a:p>
          <a:p>
            <a:r>
              <a:rPr lang="sv-SE" dirty="0" smtClean="0"/>
              <a:t>Music</a:t>
            </a:r>
          </a:p>
          <a:p>
            <a:r>
              <a:rPr lang="sv-SE" dirty="0" err="1" smtClean="0"/>
              <a:t>School</a:t>
            </a:r>
            <a:r>
              <a:rPr lang="sv-SE" dirty="0" smtClean="0"/>
              <a:t> </a:t>
            </a:r>
            <a:r>
              <a:rPr lang="sv-SE" dirty="0" err="1" smtClean="0"/>
              <a:t>newspaper</a:t>
            </a:r>
            <a:endParaRPr lang="sv-SE" dirty="0" smtClean="0"/>
          </a:p>
          <a:p>
            <a:r>
              <a:rPr lang="sv-SE" dirty="0" smtClean="0"/>
              <a:t>Drama</a:t>
            </a:r>
          </a:p>
          <a:p>
            <a:r>
              <a:rPr lang="sv-SE" dirty="0" smtClean="0"/>
              <a:t>Student </a:t>
            </a:r>
            <a:r>
              <a:rPr lang="sv-SE" dirty="0" err="1" smtClean="0"/>
              <a:t>Government</a:t>
            </a:r>
            <a:endParaRPr lang="sv-SE"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9394" name="Title 1"/>
          <p:cNvSpPr>
            <a:spLocks noGrp="1"/>
          </p:cNvSpPr>
          <p:nvPr>
            <p:ph type="title"/>
          </p:nvPr>
        </p:nvSpPr>
        <p:spPr/>
        <p:txBody>
          <a:bodyPr/>
          <a:lstStyle/>
          <a:p>
            <a:r>
              <a:rPr lang="sv-SE" smtClean="0"/>
              <a:t>State of the Nation </a:t>
            </a:r>
          </a:p>
        </p:txBody>
      </p:sp>
      <p:sp>
        <p:nvSpPr>
          <p:cNvPr id="59395" name="Content Placeholder 2"/>
          <p:cNvSpPr>
            <a:spLocks noGrp="1"/>
          </p:cNvSpPr>
          <p:nvPr>
            <p:ph idx="1"/>
          </p:nvPr>
        </p:nvSpPr>
        <p:spPr/>
        <p:txBody>
          <a:bodyPr/>
          <a:lstStyle/>
          <a:p>
            <a:r>
              <a:rPr lang="sv-SE" dirty="0" smtClean="0"/>
              <a:t>1983 – A nation at risk</a:t>
            </a:r>
          </a:p>
          <a:p>
            <a:r>
              <a:rPr lang="sv-SE" dirty="0" smtClean="0"/>
              <a:t>Wide gaps </a:t>
            </a:r>
            <a:r>
              <a:rPr lang="sv-SE" dirty="0" err="1" smtClean="0"/>
              <a:t>between</a:t>
            </a:r>
            <a:r>
              <a:rPr lang="sv-SE" dirty="0" smtClean="0"/>
              <a:t> ”blacks and </a:t>
            </a:r>
            <a:r>
              <a:rPr lang="sv-SE" dirty="0" err="1" smtClean="0"/>
              <a:t>whites</a:t>
            </a:r>
            <a:r>
              <a:rPr lang="sv-SE" dirty="0" smtClean="0"/>
              <a:t>” and ”</a:t>
            </a:r>
            <a:r>
              <a:rPr lang="sv-SE" dirty="0" err="1" smtClean="0"/>
              <a:t>rich</a:t>
            </a:r>
            <a:r>
              <a:rPr lang="sv-SE" dirty="0" smtClean="0"/>
              <a:t> and </a:t>
            </a:r>
            <a:r>
              <a:rPr lang="sv-SE" dirty="0" err="1" smtClean="0"/>
              <a:t>poor</a:t>
            </a:r>
            <a:r>
              <a:rPr lang="sv-SE" dirty="0" smtClean="0"/>
              <a:t>”</a:t>
            </a:r>
          </a:p>
          <a:p>
            <a:r>
              <a:rPr lang="sv-SE" dirty="0" err="1" smtClean="0"/>
              <a:t>Trying</a:t>
            </a:r>
            <a:r>
              <a:rPr lang="sv-SE" dirty="0" smtClean="0"/>
              <a:t> </a:t>
            </a:r>
            <a:r>
              <a:rPr lang="sv-SE" dirty="0" err="1" smtClean="0"/>
              <a:t>to</a:t>
            </a:r>
            <a:r>
              <a:rPr lang="sv-SE" dirty="0" smtClean="0"/>
              <a:t> </a:t>
            </a:r>
            <a:r>
              <a:rPr lang="sv-SE" dirty="0" err="1" smtClean="0"/>
              <a:t>accommodate</a:t>
            </a:r>
            <a:r>
              <a:rPr lang="sv-SE" dirty="0" smtClean="0"/>
              <a:t> all, and in so </a:t>
            </a:r>
            <a:r>
              <a:rPr lang="sv-SE" dirty="0" err="1" smtClean="0"/>
              <a:t>doing</a:t>
            </a:r>
            <a:r>
              <a:rPr lang="sv-SE" dirty="0" smtClean="0"/>
              <a:t> </a:t>
            </a:r>
            <a:r>
              <a:rPr lang="sv-SE" dirty="0" err="1" smtClean="0"/>
              <a:t>accommplishes</a:t>
            </a:r>
            <a:r>
              <a:rPr lang="sv-SE" dirty="0" smtClean="0"/>
              <a:t> </a:t>
            </a:r>
            <a:r>
              <a:rPr lang="sv-SE" dirty="0" err="1" smtClean="0"/>
              <a:t>little</a:t>
            </a:r>
            <a:endParaRPr lang="sv-SE" dirty="0" smtClean="0"/>
          </a:p>
          <a:p>
            <a:r>
              <a:rPr lang="sv-SE" dirty="0" err="1" smtClean="0"/>
              <a:t>Disconnect</a:t>
            </a:r>
            <a:r>
              <a:rPr lang="sv-SE" dirty="0" smtClean="0"/>
              <a:t> </a:t>
            </a:r>
            <a:r>
              <a:rPr lang="sv-SE" dirty="0" err="1" smtClean="0"/>
              <a:t>between</a:t>
            </a:r>
            <a:r>
              <a:rPr lang="sv-SE" dirty="0" smtClean="0"/>
              <a:t> students and </a:t>
            </a:r>
            <a:r>
              <a:rPr lang="sv-SE" dirty="0" err="1" smtClean="0"/>
              <a:t>teachers</a:t>
            </a:r>
            <a:r>
              <a:rPr lang="sv-SE" dirty="0" smtClean="0"/>
              <a:t> (</a:t>
            </a:r>
            <a:r>
              <a:rPr lang="sv-SE" dirty="0" err="1" smtClean="0"/>
              <a:t>reality</a:t>
            </a:r>
            <a:r>
              <a:rPr lang="sv-SE" dirty="0" smtClean="0"/>
              <a:t> and </a:t>
            </a:r>
            <a:r>
              <a:rPr lang="sv-SE" dirty="0" err="1" smtClean="0"/>
              <a:t>ideology</a:t>
            </a:r>
            <a:r>
              <a:rPr lang="sv-SE" dirty="0" smtClean="0"/>
              <a:t>)</a:t>
            </a:r>
          </a:p>
          <a:p>
            <a:endParaRPr lang="sv-SE"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fade">
                                      <p:cBhvr>
                                        <p:cTn id="22" dur="1000"/>
                                        <p:tgtEl>
                                          <p:spTgt spid="59395">
                                            <p:txEl>
                                              <p:pRg st="3" end="3"/>
                                            </p:txEl>
                                          </p:spTgt>
                                        </p:tgtEl>
                                      </p:cBhvr>
                                    </p:animEffect>
                                    <p:anim calcmode="lin" valueType="num">
                                      <p:cBhvr>
                                        <p:cTn id="23"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Remedies</a:t>
            </a:r>
            <a:r>
              <a:rPr lang="sv-SE" dirty="0" smtClean="0"/>
              <a:t> for </a:t>
            </a:r>
            <a:r>
              <a:rPr lang="sv-SE" dirty="0" err="1" smtClean="0"/>
              <a:t>troubled</a:t>
            </a:r>
            <a:r>
              <a:rPr lang="sv-SE" dirty="0" smtClean="0"/>
              <a:t> public </a:t>
            </a:r>
            <a:r>
              <a:rPr lang="sv-SE" dirty="0" err="1" smtClean="0"/>
              <a:t>schools</a:t>
            </a:r>
            <a:endParaRPr lang="sv-SE"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v-SE" dirty="0" smtClean="0"/>
              <a:t>Vouchers</a:t>
            </a:r>
          </a:p>
          <a:p>
            <a:pPr fontAlgn="auto">
              <a:spcAft>
                <a:spcPts val="0"/>
              </a:spcAft>
              <a:buFont typeface="Arial" pitchFamily="34" charset="0"/>
              <a:buChar char="•"/>
              <a:defRPr/>
            </a:pPr>
            <a:r>
              <a:rPr lang="sv-SE" dirty="0" smtClean="0"/>
              <a:t>Magnet </a:t>
            </a:r>
            <a:r>
              <a:rPr lang="sv-SE" dirty="0" err="1" smtClean="0"/>
              <a:t>schools</a:t>
            </a:r>
            <a:r>
              <a:rPr lang="sv-SE" dirty="0" smtClean="0"/>
              <a:t> – </a:t>
            </a:r>
            <a:r>
              <a:rPr lang="sv-SE" dirty="0" err="1" smtClean="0"/>
              <a:t>movie</a:t>
            </a:r>
            <a:r>
              <a:rPr lang="sv-SE" dirty="0" smtClean="0"/>
              <a:t> Fame – </a:t>
            </a:r>
            <a:r>
              <a:rPr lang="sv-SE" dirty="0" err="1" smtClean="0"/>
              <a:t>High</a:t>
            </a:r>
            <a:r>
              <a:rPr lang="sv-SE" dirty="0" smtClean="0"/>
              <a:t> </a:t>
            </a:r>
            <a:r>
              <a:rPr lang="sv-SE" dirty="0" err="1" smtClean="0"/>
              <a:t>School</a:t>
            </a:r>
            <a:r>
              <a:rPr lang="sv-SE" dirty="0" smtClean="0"/>
              <a:t> for the arts in NY, Bronx </a:t>
            </a:r>
            <a:r>
              <a:rPr lang="sv-SE" dirty="0" err="1" smtClean="0"/>
              <a:t>High</a:t>
            </a:r>
            <a:r>
              <a:rPr lang="sv-SE" dirty="0" smtClean="0"/>
              <a:t> </a:t>
            </a:r>
            <a:r>
              <a:rPr lang="sv-SE" dirty="0" err="1" smtClean="0"/>
              <a:t>School</a:t>
            </a:r>
            <a:r>
              <a:rPr lang="sv-SE" dirty="0" smtClean="0"/>
              <a:t> </a:t>
            </a:r>
            <a:r>
              <a:rPr lang="sv-SE" dirty="0" err="1" smtClean="0"/>
              <a:t>of</a:t>
            </a:r>
            <a:r>
              <a:rPr lang="sv-SE" dirty="0" smtClean="0"/>
              <a:t> Science </a:t>
            </a:r>
            <a:r>
              <a:rPr lang="sv-SE" dirty="0" err="1" smtClean="0"/>
              <a:t>where</a:t>
            </a:r>
            <a:r>
              <a:rPr lang="sv-SE" dirty="0" smtClean="0"/>
              <a:t> </a:t>
            </a:r>
            <a:r>
              <a:rPr lang="sv-SE" dirty="0" err="1" smtClean="0"/>
              <a:t>several</a:t>
            </a:r>
            <a:r>
              <a:rPr lang="sv-SE" dirty="0" smtClean="0"/>
              <a:t> Nobel </a:t>
            </a:r>
            <a:r>
              <a:rPr lang="sv-SE" dirty="0" err="1" smtClean="0"/>
              <a:t>prize</a:t>
            </a:r>
            <a:r>
              <a:rPr lang="sv-SE" dirty="0" smtClean="0"/>
              <a:t> </a:t>
            </a:r>
            <a:r>
              <a:rPr lang="sv-SE" dirty="0" err="1" smtClean="0"/>
              <a:t>winners</a:t>
            </a:r>
            <a:r>
              <a:rPr lang="sv-SE" dirty="0" smtClean="0"/>
              <a:t> </a:t>
            </a:r>
            <a:r>
              <a:rPr lang="sv-SE" dirty="0" err="1" smtClean="0"/>
              <a:t>went</a:t>
            </a:r>
            <a:r>
              <a:rPr lang="sv-SE" dirty="0" smtClean="0"/>
              <a:t>.</a:t>
            </a:r>
          </a:p>
          <a:p>
            <a:pPr fontAlgn="auto">
              <a:spcAft>
                <a:spcPts val="0"/>
              </a:spcAft>
              <a:buFont typeface="Arial" pitchFamily="34" charset="0"/>
              <a:buChar char="•"/>
              <a:defRPr/>
            </a:pPr>
            <a:r>
              <a:rPr lang="sv-SE" dirty="0"/>
              <a:t>Charter </a:t>
            </a:r>
            <a:r>
              <a:rPr lang="sv-SE" dirty="0" err="1"/>
              <a:t>schools</a:t>
            </a:r>
            <a:r>
              <a:rPr lang="sv-SE" dirty="0"/>
              <a:t> – </a:t>
            </a:r>
            <a:r>
              <a:rPr lang="sv-SE" dirty="0" err="1"/>
              <a:t>most</a:t>
            </a:r>
            <a:r>
              <a:rPr lang="sv-SE" dirty="0"/>
              <a:t> </a:t>
            </a:r>
            <a:r>
              <a:rPr lang="sv-SE" dirty="0" err="1"/>
              <a:t>prevelant</a:t>
            </a:r>
            <a:r>
              <a:rPr lang="sv-SE" dirty="0"/>
              <a:t> public </a:t>
            </a:r>
            <a:r>
              <a:rPr lang="sv-SE" dirty="0" err="1" smtClean="0"/>
              <a:t>schools</a:t>
            </a:r>
            <a:r>
              <a:rPr lang="sv-SE" dirty="0" smtClean="0"/>
              <a:t>. 1991 Minnesota </a:t>
            </a:r>
            <a:r>
              <a:rPr lang="sv-SE" dirty="0" err="1" smtClean="0"/>
              <a:t>first</a:t>
            </a:r>
            <a:r>
              <a:rPr lang="sv-SE" dirty="0" smtClean="0"/>
              <a:t> </a:t>
            </a:r>
            <a:r>
              <a:rPr lang="sv-SE" dirty="0" err="1" smtClean="0"/>
              <a:t>one</a:t>
            </a:r>
            <a:r>
              <a:rPr lang="sv-SE" dirty="0" smtClean="0"/>
              <a:t>. </a:t>
            </a:r>
            <a:r>
              <a:rPr lang="sv-SE" dirty="0" err="1" smtClean="0"/>
              <a:t>Intended</a:t>
            </a:r>
            <a:r>
              <a:rPr lang="sv-SE" dirty="0" smtClean="0"/>
              <a:t> </a:t>
            </a:r>
            <a:r>
              <a:rPr lang="sv-SE" dirty="0" err="1" smtClean="0"/>
              <a:t>to</a:t>
            </a:r>
            <a:r>
              <a:rPr lang="sv-SE" dirty="0" smtClean="0"/>
              <a:t> </a:t>
            </a:r>
            <a:r>
              <a:rPr lang="sv-SE" dirty="0" err="1" smtClean="0"/>
              <a:t>help</a:t>
            </a:r>
            <a:r>
              <a:rPr lang="sv-SE" dirty="0" smtClean="0"/>
              <a:t> </a:t>
            </a:r>
            <a:r>
              <a:rPr lang="sv-SE" dirty="0" err="1" smtClean="0"/>
              <a:t>minority</a:t>
            </a:r>
            <a:r>
              <a:rPr lang="sv-SE" dirty="0" smtClean="0"/>
              <a:t> students </a:t>
            </a:r>
            <a:r>
              <a:rPr lang="sv-SE" dirty="0" err="1" smtClean="0"/>
              <a:t>with</a:t>
            </a:r>
            <a:r>
              <a:rPr lang="sv-SE" dirty="0" smtClean="0"/>
              <a:t> </a:t>
            </a:r>
            <a:r>
              <a:rPr lang="sv-SE" dirty="0" err="1" smtClean="0"/>
              <a:t>creative</a:t>
            </a:r>
            <a:r>
              <a:rPr lang="sv-SE" dirty="0" smtClean="0"/>
              <a:t> </a:t>
            </a:r>
            <a:r>
              <a:rPr lang="sv-SE" dirty="0" err="1" smtClean="0"/>
              <a:t>curricula</a:t>
            </a:r>
            <a:r>
              <a:rPr lang="sv-SE" dirty="0" smtClean="0"/>
              <a:t> – </a:t>
            </a:r>
            <a:r>
              <a:rPr lang="sv-SE" dirty="0" err="1" smtClean="0"/>
              <a:t>outside</a:t>
            </a:r>
            <a:r>
              <a:rPr lang="sv-SE" dirty="0" smtClean="0"/>
              <a:t> the box </a:t>
            </a:r>
            <a:r>
              <a:rPr lang="sv-SE" dirty="0" err="1" smtClean="0"/>
              <a:t>thinking</a:t>
            </a:r>
            <a:r>
              <a:rPr lang="sv-SE" dirty="0" smtClean="0"/>
              <a:t> –</a:t>
            </a:r>
            <a:r>
              <a:rPr lang="sv-SE" dirty="0" err="1" smtClean="0"/>
              <a:t>teach</a:t>
            </a:r>
            <a:r>
              <a:rPr lang="sv-SE" dirty="0" smtClean="0"/>
              <a:t> morals in addition </a:t>
            </a:r>
            <a:r>
              <a:rPr lang="sv-SE" dirty="0" err="1" smtClean="0"/>
              <a:t>to</a:t>
            </a:r>
            <a:r>
              <a:rPr lang="sv-SE" dirty="0" smtClean="0"/>
              <a:t> </a:t>
            </a:r>
            <a:r>
              <a:rPr lang="sv-SE" dirty="0" err="1" smtClean="0"/>
              <a:t>academics</a:t>
            </a:r>
            <a:endParaRPr lang="sv-SE" dirty="0" smtClean="0"/>
          </a:p>
          <a:p>
            <a:pPr marL="0" indent="0" fontAlgn="auto">
              <a:spcAft>
                <a:spcPts val="0"/>
              </a:spcAft>
              <a:buFont typeface="Arial" pitchFamily="34" charset="0"/>
              <a:buNone/>
              <a:defRPr/>
            </a:pPr>
            <a:endParaRPr lang="sv-SE" dirty="0" smtClean="0"/>
          </a:p>
          <a:p>
            <a:pPr fontAlgn="auto">
              <a:spcAft>
                <a:spcPts val="0"/>
              </a:spcAft>
              <a:buFont typeface="Arial" pitchFamily="34" charset="0"/>
              <a:buChar char="•"/>
              <a:defRPr/>
            </a:pPr>
            <a:endParaRPr lang="sv-SE" dirty="0"/>
          </a:p>
          <a:p>
            <a:pPr fontAlgn="auto">
              <a:spcAft>
                <a:spcPts val="0"/>
              </a:spcAft>
              <a:buFont typeface="Arial" pitchFamily="34" charset="0"/>
              <a:buChar char="•"/>
              <a:defRPr/>
            </a:pP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42" name="Title 1"/>
          <p:cNvSpPr>
            <a:spLocks noGrp="1"/>
          </p:cNvSpPr>
          <p:nvPr>
            <p:ph type="title"/>
          </p:nvPr>
        </p:nvSpPr>
        <p:spPr/>
        <p:txBody>
          <a:bodyPr/>
          <a:lstStyle/>
          <a:p>
            <a:r>
              <a:rPr lang="sv-SE" smtClean="0"/>
              <a:t>Federal Involvement</a:t>
            </a:r>
          </a:p>
        </p:txBody>
      </p:sp>
      <p:sp>
        <p:nvSpPr>
          <p:cNvPr id="61443" name="Content Placeholder 2"/>
          <p:cNvSpPr>
            <a:spLocks noGrp="1"/>
          </p:cNvSpPr>
          <p:nvPr>
            <p:ph idx="1"/>
          </p:nvPr>
        </p:nvSpPr>
        <p:spPr/>
        <p:txBody>
          <a:bodyPr/>
          <a:lstStyle/>
          <a:p>
            <a:r>
              <a:rPr lang="sv-SE" dirty="0" smtClean="0"/>
              <a:t>No Child </a:t>
            </a:r>
            <a:r>
              <a:rPr lang="sv-SE" dirty="0" err="1" smtClean="0"/>
              <a:t>Left</a:t>
            </a:r>
            <a:r>
              <a:rPr lang="sv-SE" dirty="0" smtClean="0"/>
              <a:t> </a:t>
            </a:r>
            <a:r>
              <a:rPr lang="sv-SE" dirty="0" err="1" smtClean="0"/>
              <a:t>Behind</a:t>
            </a:r>
            <a:r>
              <a:rPr lang="sv-SE" dirty="0" smtClean="0"/>
              <a:t> </a:t>
            </a:r>
            <a:r>
              <a:rPr lang="sv-SE" dirty="0" err="1" smtClean="0"/>
              <a:t>Act</a:t>
            </a:r>
            <a:r>
              <a:rPr lang="sv-SE" dirty="0" smtClean="0"/>
              <a:t> – 2002 Bush, GW</a:t>
            </a:r>
          </a:p>
          <a:p>
            <a:r>
              <a:rPr lang="sv-SE" dirty="0" err="1" smtClean="0"/>
              <a:t>Teacher</a:t>
            </a:r>
            <a:r>
              <a:rPr lang="sv-SE" dirty="0" smtClean="0"/>
              <a:t> </a:t>
            </a:r>
            <a:r>
              <a:rPr lang="sv-SE" dirty="0" err="1" smtClean="0"/>
              <a:t>accountability</a:t>
            </a:r>
            <a:endParaRPr lang="sv-SE" dirty="0" smtClean="0"/>
          </a:p>
          <a:p>
            <a:r>
              <a:rPr lang="sv-SE" dirty="0" err="1" smtClean="0"/>
              <a:t>Testing</a:t>
            </a:r>
            <a:r>
              <a:rPr lang="sv-SE" dirty="0" smtClean="0"/>
              <a:t> 3-8 and </a:t>
            </a:r>
            <a:r>
              <a:rPr lang="sv-SE" dirty="0" err="1" smtClean="0"/>
              <a:t>High</a:t>
            </a:r>
            <a:r>
              <a:rPr lang="sv-SE" dirty="0" smtClean="0"/>
              <a:t> </a:t>
            </a:r>
            <a:r>
              <a:rPr lang="sv-SE" dirty="0" err="1" smtClean="0"/>
              <a:t>School</a:t>
            </a:r>
            <a:r>
              <a:rPr lang="sv-SE" dirty="0" smtClean="0"/>
              <a:t> – 3 </a:t>
            </a:r>
            <a:r>
              <a:rPr lang="sv-SE" dirty="0" err="1" smtClean="0"/>
              <a:t>R’s</a:t>
            </a:r>
            <a:endParaRPr lang="sv-SE" dirty="0" smtClean="0"/>
          </a:p>
          <a:p>
            <a:r>
              <a:rPr lang="sv-SE" dirty="0" smtClean="0"/>
              <a:t>States design </a:t>
            </a:r>
            <a:r>
              <a:rPr lang="sv-SE" dirty="0" err="1" smtClean="0"/>
              <a:t>their</a:t>
            </a:r>
            <a:r>
              <a:rPr lang="sv-SE" dirty="0" smtClean="0"/>
              <a:t> </a:t>
            </a:r>
            <a:r>
              <a:rPr lang="sv-SE" dirty="0" err="1" smtClean="0"/>
              <a:t>own</a:t>
            </a:r>
            <a:r>
              <a:rPr lang="sv-SE" dirty="0" smtClean="0"/>
              <a:t> tests as </a:t>
            </a:r>
            <a:r>
              <a:rPr lang="sv-SE" dirty="0" err="1" smtClean="0"/>
              <a:t>each</a:t>
            </a:r>
            <a:r>
              <a:rPr lang="sv-SE" dirty="0" smtClean="0"/>
              <a:t> </a:t>
            </a:r>
            <a:r>
              <a:rPr lang="sv-SE" dirty="0" err="1" smtClean="0"/>
              <a:t>state</a:t>
            </a:r>
            <a:r>
              <a:rPr lang="sv-SE" dirty="0" smtClean="0"/>
              <a:t> has different </a:t>
            </a:r>
            <a:r>
              <a:rPr lang="sv-SE" dirty="0" err="1" smtClean="0"/>
              <a:t>bodies</a:t>
            </a:r>
            <a:r>
              <a:rPr lang="sv-SE" dirty="0" smtClean="0"/>
              <a:t> </a:t>
            </a:r>
            <a:r>
              <a:rPr lang="sv-SE" dirty="0" err="1" smtClean="0"/>
              <a:t>of</a:t>
            </a:r>
            <a:r>
              <a:rPr lang="sv-SE" dirty="0" smtClean="0"/>
              <a:t> students</a:t>
            </a:r>
          </a:p>
          <a:p>
            <a:r>
              <a:rPr lang="sv-SE" dirty="0" smtClean="0"/>
              <a:t>Federal </a:t>
            </a:r>
            <a:r>
              <a:rPr lang="sv-SE" dirty="0" err="1" smtClean="0"/>
              <a:t>money</a:t>
            </a:r>
            <a:r>
              <a:rPr lang="sv-SE" dirty="0" smtClean="0"/>
              <a:t> </a:t>
            </a:r>
            <a:r>
              <a:rPr lang="sv-SE" dirty="0" err="1" smtClean="0"/>
              <a:t>to</a:t>
            </a:r>
            <a:r>
              <a:rPr lang="sv-SE" dirty="0" smtClean="0"/>
              <a:t> </a:t>
            </a:r>
            <a:r>
              <a:rPr lang="sv-SE" dirty="0" err="1" smtClean="0"/>
              <a:t>successful</a:t>
            </a:r>
            <a:r>
              <a:rPr lang="sv-SE" dirty="0" smtClean="0"/>
              <a:t> </a:t>
            </a:r>
            <a:r>
              <a:rPr lang="sv-SE" dirty="0" err="1" smtClean="0"/>
              <a:t>schools</a:t>
            </a:r>
            <a:endParaRPr lang="sv-SE" dirty="0" smtClean="0"/>
          </a:p>
          <a:p>
            <a:r>
              <a:rPr lang="sv-SE" dirty="0" smtClean="0"/>
              <a:t>2014 – all gaps </a:t>
            </a:r>
            <a:r>
              <a:rPr lang="sv-SE" dirty="0" err="1" smtClean="0"/>
              <a:t>closed</a:t>
            </a:r>
            <a:r>
              <a:rPr lang="sv-SE" dirty="0" smtClean="0"/>
              <a:t> b/w races and </a:t>
            </a:r>
            <a:r>
              <a:rPr lang="sv-SE" dirty="0" err="1" smtClean="0"/>
              <a:t>classes</a:t>
            </a:r>
            <a:endParaRPr lang="sv-SE" dirty="0" smtClean="0"/>
          </a:p>
          <a:p>
            <a:endParaRPr lang="sv-SE"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4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calcmode="lin" valueType="num">
                                      <p:cBhvr>
                                        <p:cTn id="12"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144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144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calcmode="lin" valueType="num">
                                      <p:cBhvr>
                                        <p:cTn id="17" dur="5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144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144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 calcmode="lin" valueType="num">
                                      <p:cBhvr>
                                        <p:cTn id="22" dur="5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144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144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 calcmode="lin" valueType="num">
                                      <p:cBhvr>
                                        <p:cTn id="27" dur="500" fill="hold"/>
                                        <p:tgtEl>
                                          <p:spTgt spid="6144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144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144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 calcmode="lin" valueType="num">
                                      <p:cBhvr>
                                        <p:cTn id="32" dur="500" fill="hold"/>
                                        <p:tgtEl>
                                          <p:spTgt spid="6144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144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2466" name="Title 1"/>
          <p:cNvSpPr>
            <a:spLocks noGrp="1"/>
          </p:cNvSpPr>
          <p:nvPr>
            <p:ph type="title"/>
          </p:nvPr>
        </p:nvSpPr>
        <p:spPr/>
        <p:txBody>
          <a:bodyPr/>
          <a:lstStyle/>
          <a:p>
            <a:r>
              <a:rPr lang="sv-SE" smtClean="0"/>
              <a:t> Disadvantages of NCLB</a:t>
            </a:r>
          </a:p>
        </p:txBody>
      </p:sp>
      <p:sp>
        <p:nvSpPr>
          <p:cNvPr id="62467" name="Content Placeholder 2"/>
          <p:cNvSpPr>
            <a:spLocks noGrp="1"/>
          </p:cNvSpPr>
          <p:nvPr>
            <p:ph idx="1"/>
          </p:nvPr>
        </p:nvSpPr>
        <p:spPr>
          <a:xfrm>
            <a:off x="457200" y="1600200"/>
            <a:ext cx="8229600" cy="4708525"/>
          </a:xfrm>
        </p:spPr>
        <p:txBody>
          <a:bodyPr/>
          <a:lstStyle/>
          <a:p>
            <a:r>
              <a:rPr lang="sv-SE" smtClean="0"/>
              <a:t>Unconstitutional – 10th ammendment</a:t>
            </a:r>
          </a:p>
          <a:p>
            <a:r>
              <a:rPr lang="sv-SE" smtClean="0"/>
              <a:t>Ignores social issues in schools</a:t>
            </a:r>
          </a:p>
          <a:p>
            <a:r>
              <a:rPr lang="sv-SE" smtClean="0"/>
              <a:t>Demoralizes teachers/stressful</a:t>
            </a:r>
          </a:p>
          <a:p>
            <a:r>
              <a:rPr lang="sv-SE" smtClean="0"/>
              <a:t>Punish the teachers/staff/administration</a:t>
            </a:r>
          </a:p>
          <a:p>
            <a:r>
              <a:rPr lang="sv-SE" smtClean="0"/>
              <a:t>AYP – annual yearly progress reports</a:t>
            </a:r>
          </a:p>
          <a:p>
            <a:r>
              <a:rPr lang="sv-SE" smtClean="0"/>
              <a:t>Teaching to the test</a:t>
            </a:r>
          </a:p>
          <a:p>
            <a:r>
              <a:rPr lang="sv-SE" smtClean="0"/>
              <a:t>States lower standards to ensure success</a:t>
            </a:r>
          </a:p>
          <a:p>
            <a:r>
              <a:rPr lang="sv-SE" smtClean="0"/>
              <a:t>Very unpopular with teachers</a:t>
            </a:r>
          </a:p>
          <a:p>
            <a:endParaRPr lang="sv-SE"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3490" name="Title 1"/>
          <p:cNvSpPr>
            <a:spLocks noGrp="1"/>
          </p:cNvSpPr>
          <p:nvPr>
            <p:ph type="title"/>
          </p:nvPr>
        </p:nvSpPr>
        <p:spPr/>
        <p:txBody>
          <a:bodyPr/>
          <a:lstStyle/>
          <a:p>
            <a:r>
              <a:rPr lang="sv-SE" smtClean="0"/>
              <a:t>Race to the Top</a:t>
            </a:r>
          </a:p>
        </p:txBody>
      </p:sp>
      <p:sp>
        <p:nvSpPr>
          <p:cNvPr id="63491" name="Content Placeholder 2"/>
          <p:cNvSpPr>
            <a:spLocks noGrp="1"/>
          </p:cNvSpPr>
          <p:nvPr>
            <p:ph idx="1"/>
          </p:nvPr>
        </p:nvSpPr>
        <p:spPr/>
        <p:txBody>
          <a:bodyPr/>
          <a:lstStyle/>
          <a:p>
            <a:r>
              <a:rPr lang="sv-SE" smtClean="0"/>
              <a:t>Obama’s answer to NCLB</a:t>
            </a:r>
          </a:p>
          <a:p>
            <a:r>
              <a:rPr lang="sv-SE" smtClean="0"/>
              <a:t>More carrot, less stick</a:t>
            </a:r>
          </a:p>
          <a:p>
            <a:r>
              <a:rPr lang="sv-SE" smtClean="0"/>
              <a:t>More freedom for the schools, encourages Charter schools</a:t>
            </a:r>
          </a:p>
          <a:p>
            <a:r>
              <a:rPr lang="sv-SE" smtClean="0"/>
              <a:t>Measures progress rather than just test scores</a:t>
            </a:r>
          </a:p>
          <a:p>
            <a:r>
              <a:rPr lang="sv-SE" smtClean="0"/>
              <a:t>Merit pay</a:t>
            </a:r>
          </a:p>
          <a:p>
            <a:r>
              <a:rPr lang="sv-SE" smtClean="0"/>
              <a:t>More popular with the teachers, but still doesn’t always address the social issues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4514" name="Title 1"/>
          <p:cNvSpPr>
            <a:spLocks noGrp="1"/>
          </p:cNvSpPr>
          <p:nvPr>
            <p:ph type="title"/>
          </p:nvPr>
        </p:nvSpPr>
        <p:spPr/>
        <p:txBody>
          <a:bodyPr/>
          <a:lstStyle/>
          <a:p>
            <a:r>
              <a:rPr lang="sv-SE" smtClean="0"/>
              <a:t>Higher Education</a:t>
            </a:r>
          </a:p>
        </p:txBody>
      </p:sp>
      <p:sp>
        <p:nvSpPr>
          <p:cNvPr id="64515" name="Content Placeholder 2"/>
          <p:cNvSpPr>
            <a:spLocks noGrp="1"/>
          </p:cNvSpPr>
          <p:nvPr>
            <p:ph idx="1"/>
          </p:nvPr>
        </p:nvSpPr>
        <p:spPr/>
        <p:txBody>
          <a:bodyPr/>
          <a:lstStyle/>
          <a:p>
            <a:r>
              <a:rPr lang="sv-SE" dirty="0" err="1" smtClean="0"/>
              <a:t>Top</a:t>
            </a:r>
            <a:r>
              <a:rPr lang="sv-SE" dirty="0" smtClean="0"/>
              <a:t> 17 </a:t>
            </a:r>
            <a:r>
              <a:rPr lang="sv-SE" dirty="0" err="1" smtClean="0"/>
              <a:t>of</a:t>
            </a:r>
            <a:r>
              <a:rPr lang="sv-SE" dirty="0" smtClean="0"/>
              <a:t> 20 </a:t>
            </a:r>
            <a:r>
              <a:rPr lang="sv-SE" dirty="0" err="1" smtClean="0"/>
              <a:t>Universities</a:t>
            </a:r>
            <a:r>
              <a:rPr lang="sv-SE" dirty="0" smtClean="0"/>
              <a:t> in the </a:t>
            </a:r>
            <a:r>
              <a:rPr lang="sv-SE" dirty="0" err="1" smtClean="0"/>
              <a:t>world</a:t>
            </a:r>
            <a:endParaRPr lang="sv-SE" dirty="0" smtClean="0"/>
          </a:p>
          <a:p>
            <a:r>
              <a:rPr lang="sv-SE" dirty="0" err="1" smtClean="0"/>
              <a:t>Ivy</a:t>
            </a:r>
            <a:r>
              <a:rPr lang="sv-SE" dirty="0" smtClean="0"/>
              <a:t> League </a:t>
            </a:r>
            <a:r>
              <a:rPr lang="sv-SE" dirty="0" err="1" smtClean="0"/>
              <a:t>Schools</a:t>
            </a:r>
            <a:r>
              <a:rPr lang="sv-SE" dirty="0" smtClean="0"/>
              <a:t> – 8 in the North </a:t>
            </a:r>
            <a:r>
              <a:rPr lang="sv-SE" dirty="0" err="1" smtClean="0"/>
              <a:t>East</a:t>
            </a:r>
            <a:r>
              <a:rPr lang="sv-SE" dirty="0" smtClean="0"/>
              <a:t>, private </a:t>
            </a:r>
            <a:r>
              <a:rPr lang="sv-SE" dirty="0" err="1" smtClean="0"/>
              <a:t>schools</a:t>
            </a:r>
            <a:r>
              <a:rPr lang="sv-SE" dirty="0" smtClean="0"/>
              <a:t> </a:t>
            </a:r>
            <a:r>
              <a:rPr lang="sv-SE" dirty="0" err="1" smtClean="0"/>
              <a:t>that</a:t>
            </a:r>
            <a:r>
              <a:rPr lang="sv-SE" dirty="0" smtClean="0"/>
              <a:t> </a:t>
            </a:r>
            <a:r>
              <a:rPr lang="sv-SE" dirty="0" err="1" smtClean="0"/>
              <a:t>are</a:t>
            </a:r>
            <a:r>
              <a:rPr lang="sv-SE" dirty="0" smtClean="0"/>
              <a:t> </a:t>
            </a:r>
            <a:r>
              <a:rPr lang="sv-SE" dirty="0" err="1" smtClean="0"/>
              <a:t>very</a:t>
            </a:r>
            <a:r>
              <a:rPr lang="sv-SE" dirty="0" smtClean="0"/>
              <a:t> </a:t>
            </a:r>
            <a:r>
              <a:rPr lang="sv-SE" dirty="0" err="1" smtClean="0"/>
              <a:t>expensive</a:t>
            </a:r>
            <a:endParaRPr lang="sv-SE" dirty="0" smtClean="0"/>
          </a:p>
          <a:p>
            <a:r>
              <a:rPr lang="sv-SE" dirty="0" err="1" smtClean="0"/>
              <a:t>Havard</a:t>
            </a:r>
            <a:r>
              <a:rPr lang="sv-SE" dirty="0" smtClean="0"/>
              <a:t>, Yale, Brown, Cornell, Princeton, University </a:t>
            </a:r>
            <a:r>
              <a:rPr lang="sv-SE" dirty="0" err="1" smtClean="0"/>
              <a:t>of</a:t>
            </a:r>
            <a:r>
              <a:rPr lang="sv-SE" dirty="0" smtClean="0"/>
              <a:t> Pennsylvania, Columbia </a:t>
            </a:r>
            <a:r>
              <a:rPr lang="sv-SE" dirty="0" err="1" smtClean="0"/>
              <a:t>Dartmouth</a:t>
            </a:r>
            <a:endParaRPr lang="sv-SE" dirty="0" smtClean="0"/>
          </a:p>
          <a:p>
            <a:r>
              <a:rPr lang="sv-SE" dirty="0" smtClean="0"/>
              <a:t>Alma </a:t>
            </a:r>
            <a:r>
              <a:rPr lang="sv-SE" dirty="0" err="1" smtClean="0"/>
              <a:t>Maters</a:t>
            </a:r>
            <a:r>
              <a:rPr lang="sv-SE" dirty="0" smtClean="0"/>
              <a:t> for – Obama, Bush, Clinton</a:t>
            </a:r>
          </a:p>
          <a:p>
            <a:r>
              <a:rPr lang="sv-SE" dirty="0" smtClean="0"/>
              <a:t> </a:t>
            </a:r>
            <a:r>
              <a:rPr lang="sv-SE" dirty="0" err="1" smtClean="0"/>
              <a:t>Many</a:t>
            </a:r>
            <a:r>
              <a:rPr lang="sv-SE" dirty="0" smtClean="0"/>
              <a:t> Nobel </a:t>
            </a:r>
            <a:r>
              <a:rPr lang="sv-SE" dirty="0" err="1" smtClean="0"/>
              <a:t>Prize</a:t>
            </a:r>
            <a:r>
              <a:rPr lang="sv-SE" dirty="0" smtClean="0"/>
              <a:t> </a:t>
            </a:r>
            <a:r>
              <a:rPr lang="sv-SE" dirty="0" err="1" smtClean="0"/>
              <a:t>winners</a:t>
            </a:r>
            <a:r>
              <a:rPr lang="sv-SE"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900113" y="4365625"/>
            <a:ext cx="7993062" cy="2584450"/>
          </a:xfrm>
          <a:prstGeom prst="rect">
            <a:avLst/>
          </a:prstGeom>
          <a:noFill/>
          <a:ln w="9525">
            <a:noFill/>
            <a:miter lim="800000"/>
            <a:headEnd/>
            <a:tailEnd/>
          </a:ln>
        </p:spPr>
        <p:txBody>
          <a:bodyPr>
            <a:spAutoFit/>
          </a:bodyPr>
          <a:lstStyle/>
          <a:p>
            <a:r>
              <a:rPr lang="en-US" sz="1600">
                <a:latin typeface="Calibri" pitchFamily="34" charset="0"/>
              </a:rPr>
              <a:t>2010 U.S. Census Hispanic population map.</a:t>
            </a:r>
            <a:endParaRPr lang="sv-SE" sz="1600">
              <a:latin typeface="Calibri" pitchFamily="34" charset="0"/>
            </a:endParaRPr>
          </a:p>
          <a:p>
            <a:r>
              <a:rPr lang="en-US" sz="1600">
                <a:latin typeface="Calibri" pitchFamily="34" charset="0"/>
              </a:rPr>
              <a:t>Each of the racial categories includes people who identify their </a:t>
            </a:r>
            <a:r>
              <a:rPr lang="en-US" sz="1600">
                <a:latin typeface="Calibri" pitchFamily="34" charset="0"/>
                <a:hlinkClick r:id="rId3" tooltip="Race and ethnicity in the United States Census"/>
              </a:rPr>
              <a:t>ethnicity</a:t>
            </a:r>
            <a:r>
              <a:rPr lang="en-US" sz="1600">
                <a:latin typeface="Calibri" pitchFamily="34" charset="0"/>
              </a:rPr>
              <a:t> as </a:t>
            </a:r>
            <a:r>
              <a:rPr lang="en-US" sz="1600" i="1">
                <a:latin typeface="Calibri" pitchFamily="34" charset="0"/>
                <a:hlinkClick r:id="rId4" tooltip="Hispanic and Latino Americans"/>
              </a:rPr>
              <a:t>Hispanic or Latino</a:t>
            </a:r>
            <a:r>
              <a:rPr lang="en-US" sz="1600">
                <a:latin typeface="Calibri" pitchFamily="34" charset="0"/>
              </a:rPr>
              <a:t>.</a:t>
            </a:r>
            <a:r>
              <a:rPr lang="en-US" sz="1600" baseline="30000">
                <a:latin typeface="Calibri" pitchFamily="34" charset="0"/>
                <a:hlinkClick r:id="rId5"/>
              </a:rPr>
              <a:t>[51]</a:t>
            </a:r>
            <a:r>
              <a:rPr lang="en-US" sz="1600">
                <a:latin typeface="Calibri" pitchFamily="34" charset="0"/>
              </a:rPr>
              <a:t> U.S. federal law defines Hispanic or Latino as "those who classify themselves in one of the specific Hispanic or Latino categories listed on the Census 2000 or </a:t>
            </a:r>
            <a:r>
              <a:rPr lang="en-US" sz="1600">
                <a:latin typeface="Calibri" pitchFamily="34" charset="0"/>
                <a:hlinkClick r:id="rId6" tooltip="American Community Survey"/>
              </a:rPr>
              <a:t>ACS</a:t>
            </a:r>
            <a:r>
              <a:rPr lang="en-US" sz="1600">
                <a:latin typeface="Calibri" pitchFamily="34" charset="0"/>
              </a:rPr>
              <a:t>questionnaire - "</a:t>
            </a:r>
            <a:r>
              <a:rPr lang="en-US" sz="1600">
                <a:latin typeface="Calibri" pitchFamily="34" charset="0"/>
                <a:hlinkClick r:id="rId7" tooltip="Mexico"/>
              </a:rPr>
              <a:t>Mexican</a:t>
            </a:r>
            <a:r>
              <a:rPr lang="en-US" sz="1600">
                <a:latin typeface="Calibri" pitchFamily="34" charset="0"/>
              </a:rPr>
              <a:t>", "</a:t>
            </a:r>
            <a:r>
              <a:rPr lang="en-US" sz="1600">
                <a:latin typeface="Calibri" pitchFamily="34" charset="0"/>
                <a:hlinkClick r:id="rId8" tooltip="Puerto Rican people"/>
              </a:rPr>
              <a:t>Puerto Rican</a:t>
            </a:r>
            <a:r>
              <a:rPr lang="en-US" sz="1600">
                <a:latin typeface="Calibri" pitchFamily="34" charset="0"/>
              </a:rPr>
              <a:t>", or "</a:t>
            </a:r>
            <a:r>
              <a:rPr lang="en-US" sz="1600">
                <a:latin typeface="Calibri" pitchFamily="34" charset="0"/>
                <a:hlinkClick r:id="rId9" tooltip="Cuban American"/>
              </a:rPr>
              <a:t>Cuban</a:t>
            </a:r>
            <a:r>
              <a:rPr lang="en-US" sz="1600">
                <a:latin typeface="Calibri" pitchFamily="34" charset="0"/>
              </a:rPr>
              <a:t>" - as well as those who indicate that they are "other Spanish, Hispanic, or Latino.""</a:t>
            </a:r>
            <a:r>
              <a:rPr lang="en-US" sz="1600" baseline="30000">
                <a:latin typeface="Calibri" pitchFamily="34" charset="0"/>
                <a:hlinkClick r:id="rId5"/>
              </a:rPr>
              <a:t>[52]</a:t>
            </a:r>
            <a:endParaRPr lang="sv-SE" sz="1600">
              <a:latin typeface="Calibri" pitchFamily="34" charset="0"/>
            </a:endParaRPr>
          </a:p>
          <a:p>
            <a:r>
              <a:rPr lang="en-US" sz="1600">
                <a:latin typeface="Calibri" pitchFamily="34" charset="0"/>
              </a:rPr>
              <a:t>Persons whose ethnicity is identified as Hispanic or Latino may be of any race.</a:t>
            </a:r>
            <a:endParaRPr lang="sv-SE" sz="1600">
              <a:latin typeface="Calibri" pitchFamily="34" charset="0"/>
            </a:endParaRPr>
          </a:p>
          <a:p>
            <a:r>
              <a:rPr lang="en-US" sz="1600">
                <a:latin typeface="Calibri" pitchFamily="34" charset="0"/>
              </a:rPr>
              <a:t>The total population of Hispanic and Latino Americans comprised 50.5 million or 16.3% of the national total in 2010.</a:t>
            </a:r>
            <a:endParaRPr lang="sv-SE" sz="1600">
              <a:latin typeface="Calibri" pitchFamily="34" charset="0"/>
            </a:endParaRPr>
          </a:p>
          <a:p>
            <a:endParaRPr lang="sv-SE">
              <a:latin typeface="Calibri" pitchFamily="34" charset="0"/>
            </a:endParaRPr>
          </a:p>
        </p:txBody>
      </p:sp>
      <p:pic>
        <p:nvPicPr>
          <p:cNvPr id="23554" name="Picture 3"/>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pic>
        <p:nvPicPr>
          <p:cNvPr id="23555" name="Picture 2" descr="http://upload.wikimedia.org/wikipedia/commons/thumb/e/e9/2010_US_Census_Hispanic_map.svg/350px-2010_US_Census_Hispanic_map.svg.png">
            <a:hlinkClick r:id="rId11"/>
          </p:cNvPr>
          <p:cNvPicPr>
            <a:picLocks noChangeAspect="1" noChangeArrowheads="1"/>
          </p:cNvPicPr>
          <p:nvPr/>
        </p:nvPicPr>
        <p:blipFill>
          <a:blip r:embed="rId12"/>
          <a:srcRect/>
          <a:stretch>
            <a:fillRect/>
          </a:stretch>
        </p:blipFill>
        <p:spPr bwMode="auto">
          <a:xfrm>
            <a:off x="755650" y="115888"/>
            <a:ext cx="5472113" cy="3960812"/>
          </a:xfrm>
          <a:prstGeom prst="rect">
            <a:avLst/>
          </a:prstGeom>
          <a:noFill/>
          <a:ln w="9525">
            <a:noFill/>
            <a:miter lim="800000"/>
            <a:headEnd/>
            <a:tailEnd/>
          </a:ln>
        </p:spPr>
      </p:pic>
      <p:sp>
        <p:nvSpPr>
          <p:cNvPr id="23556" name="Rectangle 4"/>
          <p:cNvSpPr>
            <a:spLocks noChangeArrowheads="1"/>
          </p:cNvSpPr>
          <p:nvPr/>
        </p:nvSpPr>
        <p:spPr bwMode="auto">
          <a:xfrm>
            <a:off x="2435225" y="4503738"/>
            <a:ext cx="6697663" cy="2308225"/>
          </a:xfrm>
          <a:prstGeom prst="rect">
            <a:avLst/>
          </a:prstGeom>
          <a:noFill/>
          <a:ln w="9525">
            <a:noFill/>
            <a:miter lim="800000"/>
            <a:headEnd/>
            <a:tailEnd/>
          </a:ln>
        </p:spPr>
        <p:txBody>
          <a:bodyPr>
            <a:spAutoFit/>
          </a:bodyPr>
          <a:lstStyle/>
          <a:p>
            <a:r>
              <a:rPr lang="en-US" dirty="0">
                <a:latin typeface="Calibri" pitchFamily="34" charset="0"/>
              </a:rPr>
              <a:t>Hispanic or Latino categories listed on the Census 2000 or </a:t>
            </a:r>
            <a:r>
              <a:rPr lang="en-US" dirty="0" err="1">
                <a:latin typeface="Calibri" pitchFamily="34" charset="0"/>
                <a:hlinkClick r:id="rId6" tooltip="American Community Survey"/>
              </a:rPr>
              <a:t>ACS</a:t>
            </a:r>
            <a:r>
              <a:rPr lang="en-US" dirty="0" err="1">
                <a:latin typeface="Calibri" pitchFamily="34" charset="0"/>
              </a:rPr>
              <a:t>questionnaire</a:t>
            </a:r>
            <a:r>
              <a:rPr lang="en-US" dirty="0">
                <a:latin typeface="Calibri" pitchFamily="34" charset="0"/>
              </a:rPr>
              <a:t> - "</a:t>
            </a:r>
            <a:r>
              <a:rPr lang="en-US" dirty="0">
                <a:latin typeface="Calibri" pitchFamily="34" charset="0"/>
                <a:hlinkClick r:id="rId7" tooltip="Mexico"/>
              </a:rPr>
              <a:t>Mexican</a:t>
            </a:r>
            <a:r>
              <a:rPr lang="en-US" dirty="0">
                <a:latin typeface="Calibri" pitchFamily="34" charset="0"/>
              </a:rPr>
              <a:t>", "</a:t>
            </a:r>
            <a:r>
              <a:rPr lang="en-US" dirty="0">
                <a:latin typeface="Calibri" pitchFamily="34" charset="0"/>
                <a:hlinkClick r:id="rId8" tooltip="Puerto Rican people"/>
              </a:rPr>
              <a:t>Puerto Rican</a:t>
            </a:r>
            <a:r>
              <a:rPr lang="en-US" dirty="0">
                <a:latin typeface="Calibri" pitchFamily="34" charset="0"/>
              </a:rPr>
              <a:t>", or "</a:t>
            </a:r>
            <a:r>
              <a:rPr lang="en-US" dirty="0">
                <a:latin typeface="Calibri" pitchFamily="34" charset="0"/>
                <a:hlinkClick r:id="rId9" tooltip="Cuban American"/>
              </a:rPr>
              <a:t>Cuban</a:t>
            </a:r>
            <a:r>
              <a:rPr lang="en-US" dirty="0">
                <a:latin typeface="Calibri" pitchFamily="34" charset="0"/>
              </a:rPr>
              <a:t>" - as well as those who indicate that they are "other Spanish, Hispanic, or Latino.""</a:t>
            </a:r>
            <a:r>
              <a:rPr lang="en-US" baseline="30000" dirty="0">
                <a:latin typeface="Calibri" pitchFamily="34" charset="0"/>
                <a:hlinkClick r:id="rId5"/>
              </a:rPr>
              <a:t>[52]</a:t>
            </a:r>
            <a:endParaRPr lang="sv-SE" dirty="0">
              <a:latin typeface="Calibri" pitchFamily="34" charset="0"/>
            </a:endParaRPr>
          </a:p>
          <a:p>
            <a:r>
              <a:rPr lang="en-US" dirty="0">
                <a:latin typeface="Calibri" pitchFamily="34" charset="0"/>
              </a:rPr>
              <a:t>Persons whose ethnicity is identified as Hispanic or Latino may be of any race.</a:t>
            </a:r>
            <a:endParaRPr lang="sv-SE" dirty="0">
              <a:latin typeface="Calibri" pitchFamily="34" charset="0"/>
            </a:endParaRPr>
          </a:p>
          <a:p>
            <a:r>
              <a:rPr lang="en-US" dirty="0">
                <a:latin typeface="Calibri" pitchFamily="34" charset="0"/>
              </a:rPr>
              <a:t>The total population of Hispanic and Latino Americans comprised </a:t>
            </a:r>
            <a:r>
              <a:rPr lang="en-US" dirty="0" smtClean="0">
                <a:latin typeface="Calibri" pitchFamily="34" charset="0"/>
              </a:rPr>
              <a:t>54 </a:t>
            </a:r>
            <a:r>
              <a:rPr lang="en-US" dirty="0">
                <a:latin typeface="Calibri" pitchFamily="34" charset="0"/>
              </a:rPr>
              <a:t>million or </a:t>
            </a:r>
            <a:r>
              <a:rPr lang="en-US" dirty="0" smtClean="0">
                <a:latin typeface="Calibri" pitchFamily="34" charset="0"/>
              </a:rPr>
              <a:t>17.1% </a:t>
            </a:r>
            <a:r>
              <a:rPr lang="en-US" dirty="0">
                <a:latin typeface="Calibri" pitchFamily="34" charset="0"/>
              </a:rPr>
              <a:t>of the national total in </a:t>
            </a:r>
            <a:r>
              <a:rPr lang="en-US" dirty="0" smtClean="0">
                <a:latin typeface="Calibri" pitchFamily="34" charset="0"/>
              </a:rPr>
              <a:t>2016.</a:t>
            </a:r>
            <a:endParaRPr lang="sv-SE"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5538" name="Title 1"/>
          <p:cNvSpPr>
            <a:spLocks noGrp="1"/>
          </p:cNvSpPr>
          <p:nvPr>
            <p:ph type="title"/>
          </p:nvPr>
        </p:nvSpPr>
        <p:spPr/>
        <p:txBody>
          <a:bodyPr/>
          <a:lstStyle/>
          <a:p>
            <a:r>
              <a:rPr lang="sv-SE" smtClean="0"/>
              <a:t>Funding</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sv-SE" dirty="0" err="1" smtClean="0"/>
              <a:t>Scholarships</a:t>
            </a:r>
            <a:endParaRPr lang="sv-SE" dirty="0" smtClean="0"/>
          </a:p>
          <a:p>
            <a:pPr fontAlgn="auto">
              <a:spcAft>
                <a:spcPts val="0"/>
              </a:spcAft>
              <a:buFont typeface="Arial" pitchFamily="34" charset="0"/>
              <a:buChar char="•"/>
              <a:defRPr/>
            </a:pPr>
            <a:r>
              <a:rPr lang="sv-SE" dirty="0" err="1" smtClean="0"/>
              <a:t>Loans</a:t>
            </a:r>
            <a:endParaRPr lang="sv-SE" dirty="0" smtClean="0"/>
          </a:p>
          <a:p>
            <a:pPr fontAlgn="auto">
              <a:spcAft>
                <a:spcPts val="0"/>
              </a:spcAft>
              <a:buFont typeface="Arial" pitchFamily="34" charset="0"/>
              <a:buChar char="•"/>
              <a:defRPr/>
            </a:pPr>
            <a:r>
              <a:rPr lang="sv-SE" dirty="0" err="1" smtClean="0"/>
              <a:t>Work</a:t>
            </a:r>
            <a:endParaRPr lang="sv-SE" dirty="0" smtClean="0"/>
          </a:p>
          <a:p>
            <a:pPr fontAlgn="auto">
              <a:spcAft>
                <a:spcPts val="0"/>
              </a:spcAft>
              <a:buFont typeface="Arial" pitchFamily="34" charset="0"/>
              <a:buChar char="•"/>
              <a:defRPr/>
            </a:pPr>
            <a:r>
              <a:rPr lang="sv-SE" dirty="0" err="1" smtClean="0"/>
              <a:t>Parents</a:t>
            </a:r>
            <a:endParaRPr lang="sv-SE" dirty="0" smtClean="0"/>
          </a:p>
          <a:p>
            <a:pPr fontAlgn="auto">
              <a:spcAft>
                <a:spcPts val="0"/>
              </a:spcAft>
              <a:buFont typeface="Arial" pitchFamily="34" charset="0"/>
              <a:buChar char="•"/>
              <a:defRPr/>
            </a:pPr>
            <a:r>
              <a:rPr lang="sv-SE" dirty="0" err="1" smtClean="0"/>
              <a:t>Financial</a:t>
            </a:r>
            <a:r>
              <a:rPr lang="sv-SE" dirty="0" smtClean="0"/>
              <a:t> </a:t>
            </a:r>
            <a:r>
              <a:rPr lang="sv-SE" dirty="0" err="1" smtClean="0"/>
              <a:t>Aid</a:t>
            </a:r>
            <a:endParaRPr lang="sv-SE" dirty="0" smtClean="0"/>
          </a:p>
          <a:p>
            <a:pPr fontAlgn="auto">
              <a:spcAft>
                <a:spcPts val="0"/>
              </a:spcAft>
              <a:buFont typeface="Arial" pitchFamily="34" charset="0"/>
              <a:buChar char="•"/>
              <a:defRPr/>
            </a:pPr>
            <a:r>
              <a:rPr lang="sv-SE" dirty="0" smtClean="0"/>
              <a:t>Donations from private </a:t>
            </a:r>
            <a:r>
              <a:rPr lang="sv-SE" dirty="0" err="1" smtClean="0"/>
              <a:t>citizens</a:t>
            </a:r>
            <a:r>
              <a:rPr lang="sv-SE" dirty="0" smtClean="0"/>
              <a:t> – Cosby $1m</a:t>
            </a:r>
          </a:p>
          <a:p>
            <a:pPr fontAlgn="auto">
              <a:spcAft>
                <a:spcPts val="0"/>
              </a:spcAft>
              <a:buFont typeface="Arial" pitchFamily="34" charset="0"/>
              <a:buChar char="•"/>
              <a:defRPr/>
            </a:pPr>
            <a:r>
              <a:rPr lang="sv-SE" dirty="0" smtClean="0"/>
              <a:t>Donations from Industry – Gates </a:t>
            </a:r>
            <a:r>
              <a:rPr lang="sv-SE" dirty="0" err="1" smtClean="0"/>
              <a:t>foundation</a:t>
            </a:r>
            <a:r>
              <a:rPr lang="sv-SE" dirty="0" smtClean="0"/>
              <a:t> </a:t>
            </a:r>
            <a:r>
              <a:rPr lang="sv-SE" dirty="0" err="1" smtClean="0"/>
              <a:t>etc</a:t>
            </a:r>
            <a:endParaRPr lang="sv-SE" dirty="0" smtClean="0"/>
          </a:p>
          <a:p>
            <a:pPr fontAlgn="auto">
              <a:spcAft>
                <a:spcPts val="0"/>
              </a:spcAft>
              <a:buFont typeface="Arial" pitchFamily="34" charset="0"/>
              <a:buChar char="•"/>
              <a:defRPr/>
            </a:pPr>
            <a:r>
              <a:rPr lang="sv-SE" dirty="0" smtClean="0"/>
              <a:t>Donations from </a:t>
            </a:r>
            <a:r>
              <a:rPr lang="sv-SE" dirty="0" err="1"/>
              <a:t>g</a:t>
            </a:r>
            <a:r>
              <a:rPr lang="sv-SE" dirty="0" err="1" smtClean="0"/>
              <a:t>overnment</a:t>
            </a:r>
            <a:r>
              <a:rPr lang="sv-SE" dirty="0" smtClean="0"/>
              <a:t> for research</a:t>
            </a: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6562" name="Title 1"/>
          <p:cNvSpPr>
            <a:spLocks noGrp="1"/>
          </p:cNvSpPr>
          <p:nvPr>
            <p:ph type="title"/>
          </p:nvPr>
        </p:nvSpPr>
        <p:spPr/>
        <p:txBody>
          <a:bodyPr/>
          <a:lstStyle/>
          <a:p>
            <a:r>
              <a:rPr lang="sv-SE" smtClean="0"/>
              <a:t>Other sources</a:t>
            </a:r>
          </a:p>
        </p:txBody>
      </p:sp>
      <p:sp>
        <p:nvSpPr>
          <p:cNvPr id="66563" name="Content Placeholder 2"/>
          <p:cNvSpPr>
            <a:spLocks noGrp="1"/>
          </p:cNvSpPr>
          <p:nvPr>
            <p:ph idx="1"/>
          </p:nvPr>
        </p:nvSpPr>
        <p:spPr/>
        <p:txBody>
          <a:bodyPr/>
          <a:lstStyle/>
          <a:p>
            <a:r>
              <a:rPr lang="sv-SE" smtClean="0"/>
              <a:t>GI bill of 1944 </a:t>
            </a:r>
          </a:p>
          <a:p>
            <a:r>
              <a:rPr lang="sv-SE" smtClean="0"/>
              <a:t>Georgia State University – offers complete tuition to those who do well in H.S.</a:t>
            </a:r>
          </a:p>
          <a:p>
            <a:r>
              <a:rPr lang="sv-SE" smtClean="0"/>
              <a:t>Community Colleges – offer good 2 year programs for very reasonable costs</a:t>
            </a:r>
          </a:p>
          <a:p>
            <a:r>
              <a:rPr lang="sv-SE" smtClean="0"/>
              <a:t>State schools, cheaper than going out of state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7586" name="Title 1"/>
          <p:cNvSpPr>
            <a:spLocks noGrp="1"/>
          </p:cNvSpPr>
          <p:nvPr>
            <p:ph type="title"/>
          </p:nvPr>
        </p:nvSpPr>
        <p:spPr/>
        <p:txBody>
          <a:bodyPr/>
          <a:lstStyle/>
          <a:p>
            <a:r>
              <a:rPr lang="sv-SE" smtClean="0"/>
              <a:t>Requirements for University</a:t>
            </a:r>
          </a:p>
        </p:txBody>
      </p:sp>
      <p:sp>
        <p:nvSpPr>
          <p:cNvPr id="67587" name="Content Placeholder 2"/>
          <p:cNvSpPr>
            <a:spLocks noGrp="1"/>
          </p:cNvSpPr>
          <p:nvPr>
            <p:ph idx="1"/>
          </p:nvPr>
        </p:nvSpPr>
        <p:spPr/>
        <p:txBody>
          <a:bodyPr/>
          <a:lstStyle/>
          <a:p>
            <a:r>
              <a:rPr lang="sv-SE" smtClean="0"/>
              <a:t>Application – comes with a fee</a:t>
            </a:r>
          </a:p>
          <a:p>
            <a:r>
              <a:rPr lang="sv-SE" smtClean="0"/>
              <a:t>Write an essay</a:t>
            </a:r>
          </a:p>
          <a:p>
            <a:r>
              <a:rPr lang="sv-SE" smtClean="0"/>
              <a:t>Get recommendations from teachers</a:t>
            </a:r>
          </a:p>
          <a:p>
            <a:r>
              <a:rPr lang="sv-SE" smtClean="0"/>
              <a:t>Grade point average</a:t>
            </a:r>
          </a:p>
          <a:p>
            <a:r>
              <a:rPr lang="sv-SE" smtClean="0"/>
              <a:t>SAT exams – Scholastic Aptitude Test (Reading, Writing, Vocabulary and Math)</a:t>
            </a:r>
          </a:p>
          <a:p>
            <a:r>
              <a:rPr lang="sv-SE" smtClean="0"/>
              <a:t>Interview</a:t>
            </a:r>
          </a:p>
          <a:p>
            <a:endParaRPr lang="sv-SE"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8610" name="Title 1"/>
          <p:cNvSpPr>
            <a:spLocks noGrp="1"/>
          </p:cNvSpPr>
          <p:nvPr>
            <p:ph type="title"/>
          </p:nvPr>
        </p:nvSpPr>
        <p:spPr/>
        <p:txBody>
          <a:bodyPr/>
          <a:lstStyle/>
          <a:p>
            <a:r>
              <a:rPr lang="sv-SE" smtClean="0"/>
              <a:t>The American Dream</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v-SE" dirty="0" err="1" smtClean="0"/>
              <a:t>Education</a:t>
            </a:r>
            <a:r>
              <a:rPr lang="sv-SE" dirty="0" smtClean="0"/>
              <a:t> the </a:t>
            </a:r>
            <a:r>
              <a:rPr lang="sv-SE" dirty="0" err="1" smtClean="0"/>
              <a:t>key</a:t>
            </a:r>
            <a:r>
              <a:rPr lang="sv-SE" dirty="0" smtClean="0"/>
              <a:t> </a:t>
            </a:r>
            <a:r>
              <a:rPr lang="sv-SE" dirty="0" err="1" smtClean="0"/>
              <a:t>to</a:t>
            </a:r>
            <a:r>
              <a:rPr lang="sv-SE" dirty="0" smtClean="0"/>
              <a:t> </a:t>
            </a:r>
            <a:r>
              <a:rPr lang="sv-SE" dirty="0" err="1" smtClean="0"/>
              <a:t>success</a:t>
            </a:r>
            <a:endParaRPr lang="sv-SE" dirty="0" smtClean="0"/>
          </a:p>
          <a:p>
            <a:pPr fontAlgn="auto">
              <a:spcAft>
                <a:spcPts val="0"/>
              </a:spcAft>
              <a:buFont typeface="Arial" pitchFamily="34" charset="0"/>
              <a:buChar char="•"/>
              <a:defRPr/>
            </a:pPr>
            <a:r>
              <a:rPr lang="sv-SE" dirty="0" err="1" smtClean="0"/>
              <a:t>Stay</a:t>
            </a:r>
            <a:r>
              <a:rPr lang="sv-SE" dirty="0" smtClean="0"/>
              <a:t> in </a:t>
            </a:r>
            <a:r>
              <a:rPr lang="sv-SE" dirty="0" err="1" smtClean="0"/>
              <a:t>school</a:t>
            </a:r>
            <a:r>
              <a:rPr lang="sv-SE" dirty="0" smtClean="0"/>
              <a:t> (</a:t>
            </a:r>
            <a:r>
              <a:rPr lang="sv-SE" dirty="0" err="1" smtClean="0"/>
              <a:t>Academic</a:t>
            </a:r>
            <a:r>
              <a:rPr lang="sv-SE" dirty="0" smtClean="0"/>
              <a:t> or </a:t>
            </a:r>
            <a:r>
              <a:rPr lang="sv-SE" dirty="0" err="1" smtClean="0"/>
              <a:t>Trade</a:t>
            </a:r>
            <a:r>
              <a:rPr lang="sv-SE" dirty="0" smtClean="0"/>
              <a:t>)</a:t>
            </a:r>
          </a:p>
          <a:p>
            <a:pPr fontAlgn="auto">
              <a:spcAft>
                <a:spcPts val="0"/>
              </a:spcAft>
              <a:buFont typeface="Arial" pitchFamily="34" charset="0"/>
              <a:buChar char="•"/>
              <a:defRPr/>
            </a:pPr>
            <a:r>
              <a:rPr lang="sv-SE" dirty="0" err="1" smtClean="0"/>
              <a:t>Work</a:t>
            </a:r>
            <a:r>
              <a:rPr lang="sv-SE" dirty="0" smtClean="0"/>
              <a:t> Hard</a:t>
            </a:r>
          </a:p>
          <a:p>
            <a:pPr fontAlgn="auto">
              <a:spcAft>
                <a:spcPts val="0"/>
              </a:spcAft>
              <a:buFont typeface="Arial" pitchFamily="34" charset="0"/>
              <a:buChar char="•"/>
              <a:defRPr/>
            </a:pPr>
            <a:r>
              <a:rPr lang="sv-SE" dirty="0" smtClean="0"/>
              <a:t>Be persistent</a:t>
            </a:r>
          </a:p>
          <a:p>
            <a:pPr fontAlgn="auto">
              <a:spcAft>
                <a:spcPts val="0"/>
              </a:spcAft>
              <a:buFont typeface="Arial" pitchFamily="34" charset="0"/>
              <a:buChar char="•"/>
              <a:defRPr/>
            </a:pPr>
            <a:r>
              <a:rPr lang="sv-SE" dirty="0" err="1" smtClean="0"/>
              <a:t>Become</a:t>
            </a:r>
            <a:r>
              <a:rPr lang="sv-SE" dirty="0" smtClean="0"/>
              <a:t> </a:t>
            </a:r>
            <a:r>
              <a:rPr lang="sv-SE" dirty="0" err="1" smtClean="0"/>
              <a:t>whatever</a:t>
            </a:r>
            <a:r>
              <a:rPr lang="sv-SE" dirty="0" smtClean="0"/>
              <a:t> </a:t>
            </a:r>
            <a:r>
              <a:rPr lang="sv-SE" dirty="0" err="1" smtClean="0"/>
              <a:t>you</a:t>
            </a:r>
            <a:r>
              <a:rPr lang="sv-SE" dirty="0" smtClean="0"/>
              <a:t> </a:t>
            </a:r>
            <a:r>
              <a:rPr lang="sv-SE" dirty="0" err="1" smtClean="0"/>
              <a:t>want</a:t>
            </a:r>
            <a:r>
              <a:rPr lang="sv-SE" dirty="0" smtClean="0"/>
              <a:t> </a:t>
            </a:r>
            <a:r>
              <a:rPr lang="sv-SE" dirty="0" err="1" smtClean="0"/>
              <a:t>to</a:t>
            </a:r>
            <a:r>
              <a:rPr lang="sv-SE" dirty="0" smtClean="0"/>
              <a:t> be</a:t>
            </a:r>
          </a:p>
          <a:p>
            <a:pPr fontAlgn="auto">
              <a:spcAft>
                <a:spcPts val="0"/>
              </a:spcAft>
              <a:buFont typeface="Arial" pitchFamily="34" charset="0"/>
              <a:buChar char="•"/>
              <a:defRPr/>
            </a:pPr>
            <a:endParaRPr lang="sv-SE" dirty="0"/>
          </a:p>
          <a:p>
            <a:pPr fontAlgn="auto">
              <a:spcAft>
                <a:spcPts val="0"/>
              </a:spcAft>
              <a:buFont typeface="Arial" pitchFamily="34" charset="0"/>
              <a:buChar char="•"/>
              <a:defRPr/>
            </a:pPr>
            <a:r>
              <a:rPr lang="sv-SE" dirty="0" smtClean="0"/>
              <a:t>Obama – the ultimate </a:t>
            </a:r>
            <a:r>
              <a:rPr lang="sv-SE" dirty="0" err="1" smtClean="0"/>
              <a:t>American</a:t>
            </a:r>
            <a:r>
              <a:rPr lang="sv-SE" dirty="0" smtClean="0"/>
              <a:t> Dream come </a:t>
            </a:r>
            <a:r>
              <a:rPr lang="sv-SE" dirty="0" err="1" smtClean="0"/>
              <a:t>true</a:t>
            </a:r>
            <a:endParaRPr lang="sv-SE" dirty="0"/>
          </a:p>
          <a:p>
            <a:pPr fontAlgn="auto">
              <a:spcAft>
                <a:spcPts val="0"/>
              </a:spcAft>
              <a:buFont typeface="Arial" pitchFamily="34" charset="0"/>
              <a:buChar char="•"/>
              <a:defRPr/>
            </a:pP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3"/>
          <a:srcRect/>
          <a:stretch>
            <a:fillRect/>
          </a:stretch>
        </p:blipFill>
        <p:spPr bwMode="auto">
          <a:xfrm>
            <a:off x="3175" y="-38100"/>
            <a:ext cx="9144000" cy="6858000"/>
          </a:xfrm>
          <a:prstGeom prst="rect">
            <a:avLst/>
          </a:prstGeom>
          <a:noFill/>
          <a:ln w="9525">
            <a:noFill/>
            <a:miter lim="800000"/>
            <a:headEnd/>
            <a:tailEnd/>
          </a:ln>
        </p:spPr>
      </p:pic>
      <p:pic>
        <p:nvPicPr>
          <p:cNvPr id="24578" name="Picture 2" descr="http://www.michellehenry.fr/meltingp.jpg"/>
          <p:cNvPicPr>
            <a:picLocks noChangeAspect="1" noChangeArrowheads="1"/>
          </p:cNvPicPr>
          <p:nvPr/>
        </p:nvPicPr>
        <p:blipFill>
          <a:blip r:embed="rId4"/>
          <a:srcRect/>
          <a:stretch>
            <a:fillRect/>
          </a:stretch>
        </p:blipFill>
        <p:spPr bwMode="auto">
          <a:xfrm>
            <a:off x="468313" y="549275"/>
            <a:ext cx="4106862" cy="3167063"/>
          </a:xfrm>
          <a:prstGeom prst="rect">
            <a:avLst/>
          </a:prstGeom>
          <a:noFill/>
          <a:ln w="9525">
            <a:noFill/>
            <a:miter lim="800000"/>
            <a:headEnd/>
            <a:tailEnd/>
          </a:ln>
        </p:spPr>
      </p:pic>
      <p:pic>
        <p:nvPicPr>
          <p:cNvPr id="24579" name="Picture 4" descr="http://t3.gstatic.com/images?q=tbn:ANd9GcQ80uGbJpN-FZfSOflpG72lWtrtrG_2D7iv4eK6JglU4KwV5mA21g"/>
          <p:cNvPicPr>
            <a:picLocks noChangeAspect="1" noChangeArrowheads="1"/>
          </p:cNvPicPr>
          <p:nvPr/>
        </p:nvPicPr>
        <p:blipFill>
          <a:blip r:embed="rId5"/>
          <a:srcRect/>
          <a:stretch>
            <a:fillRect/>
          </a:stretch>
        </p:blipFill>
        <p:spPr bwMode="auto">
          <a:xfrm>
            <a:off x="5681663" y="3805238"/>
            <a:ext cx="2705100" cy="1685925"/>
          </a:xfrm>
          <a:prstGeom prst="rect">
            <a:avLst/>
          </a:prstGeom>
          <a:noFill/>
          <a:ln w="9525">
            <a:noFill/>
            <a:miter lim="800000"/>
            <a:headEnd/>
            <a:tailEnd/>
          </a:ln>
        </p:spPr>
      </p:pic>
      <p:sp>
        <p:nvSpPr>
          <p:cNvPr id="2" name="TextBox 1"/>
          <p:cNvSpPr txBox="1"/>
          <p:nvPr/>
        </p:nvSpPr>
        <p:spPr>
          <a:xfrm>
            <a:off x="5260975" y="663575"/>
            <a:ext cx="2952750" cy="1477963"/>
          </a:xfrm>
          <a:prstGeom prst="rect">
            <a:avLst/>
          </a:prstGeom>
          <a:noFill/>
        </p:spPr>
        <p:txBody>
          <a:bodyPr>
            <a:spAutoFit/>
          </a:bodyPr>
          <a:lstStyle/>
          <a:p>
            <a:pPr fontAlgn="auto">
              <a:spcBef>
                <a:spcPts val="0"/>
              </a:spcBef>
              <a:spcAft>
                <a:spcPts val="0"/>
              </a:spcAft>
              <a:defRPr/>
            </a:pPr>
            <a:r>
              <a:rPr lang="sv-SE" dirty="0">
                <a:effectLst>
                  <a:outerShdw blurRad="38100" dist="38100" dir="2700000" algn="tl">
                    <a:srgbClr val="000000">
                      <a:alpha val="43137"/>
                    </a:srgbClr>
                  </a:outerShdw>
                </a:effectLst>
                <a:latin typeface="Algerian" panose="04020705040A02060702" pitchFamily="82" charset="0"/>
                <a:cs typeface="+mn-cs"/>
              </a:rPr>
              <a:t>The </a:t>
            </a:r>
            <a:r>
              <a:rPr lang="sv-SE" dirty="0" err="1">
                <a:effectLst>
                  <a:outerShdw blurRad="38100" dist="38100" dir="2700000" algn="tl">
                    <a:srgbClr val="000000">
                      <a:alpha val="43137"/>
                    </a:srgbClr>
                  </a:outerShdw>
                </a:effectLst>
                <a:latin typeface="Algerian" panose="04020705040A02060702" pitchFamily="82" charset="0"/>
                <a:cs typeface="+mn-cs"/>
              </a:rPr>
              <a:t>Melting</a:t>
            </a:r>
            <a:r>
              <a:rPr lang="sv-SE" dirty="0">
                <a:effectLst>
                  <a:outerShdw blurRad="38100" dist="38100" dir="2700000" algn="tl">
                    <a:srgbClr val="000000">
                      <a:alpha val="43137"/>
                    </a:srgbClr>
                  </a:outerShdw>
                </a:effectLst>
                <a:latin typeface="Algerian" panose="04020705040A02060702" pitchFamily="82" charset="0"/>
                <a:cs typeface="+mn-cs"/>
              </a:rPr>
              <a:t> Pot</a:t>
            </a:r>
          </a:p>
          <a:p>
            <a:pPr fontAlgn="auto">
              <a:spcBef>
                <a:spcPts val="0"/>
              </a:spcBef>
              <a:spcAft>
                <a:spcPts val="0"/>
              </a:spcAft>
              <a:defRPr/>
            </a:pPr>
            <a:r>
              <a:rPr lang="sv-SE" dirty="0">
                <a:latin typeface="+mn-lt"/>
                <a:cs typeface="+mn-cs"/>
              </a:rPr>
              <a:t>Immigrants from </a:t>
            </a:r>
            <a:r>
              <a:rPr lang="sv-SE" dirty="0" err="1">
                <a:latin typeface="+mn-lt"/>
                <a:cs typeface="+mn-cs"/>
              </a:rPr>
              <a:t>every</a:t>
            </a:r>
            <a:r>
              <a:rPr lang="sv-SE" dirty="0">
                <a:latin typeface="+mn-lt"/>
                <a:cs typeface="+mn-cs"/>
              </a:rPr>
              <a:t> corner </a:t>
            </a:r>
            <a:r>
              <a:rPr lang="sv-SE" dirty="0" err="1">
                <a:latin typeface="+mn-lt"/>
                <a:cs typeface="+mn-cs"/>
              </a:rPr>
              <a:t>of</a:t>
            </a:r>
            <a:r>
              <a:rPr lang="sv-SE" dirty="0">
                <a:latin typeface="+mn-lt"/>
                <a:cs typeface="+mn-cs"/>
              </a:rPr>
              <a:t> the </a:t>
            </a:r>
            <a:r>
              <a:rPr lang="sv-SE" dirty="0" err="1">
                <a:latin typeface="+mn-lt"/>
                <a:cs typeface="+mn-cs"/>
              </a:rPr>
              <a:t>world</a:t>
            </a:r>
            <a:r>
              <a:rPr lang="sv-SE" dirty="0">
                <a:latin typeface="+mn-lt"/>
                <a:cs typeface="+mn-cs"/>
              </a:rPr>
              <a:t> </a:t>
            </a:r>
            <a:r>
              <a:rPr lang="sv-SE" dirty="0" err="1">
                <a:latin typeface="+mn-lt"/>
                <a:cs typeface="+mn-cs"/>
              </a:rPr>
              <a:t>blend</a:t>
            </a:r>
            <a:r>
              <a:rPr lang="sv-SE" dirty="0">
                <a:latin typeface="+mn-lt"/>
                <a:cs typeface="+mn-cs"/>
              </a:rPr>
              <a:t> </a:t>
            </a:r>
            <a:r>
              <a:rPr lang="sv-SE" dirty="0" err="1">
                <a:latin typeface="+mn-lt"/>
                <a:cs typeface="+mn-cs"/>
              </a:rPr>
              <a:t>together</a:t>
            </a:r>
            <a:r>
              <a:rPr lang="sv-SE" dirty="0">
                <a:latin typeface="+mn-lt"/>
                <a:cs typeface="+mn-cs"/>
              </a:rPr>
              <a:t> and </a:t>
            </a:r>
            <a:r>
              <a:rPr lang="sv-SE" dirty="0" err="1">
                <a:latin typeface="+mn-lt"/>
                <a:cs typeface="+mn-cs"/>
              </a:rPr>
              <a:t>create</a:t>
            </a:r>
            <a:r>
              <a:rPr lang="sv-SE" dirty="0">
                <a:latin typeface="+mn-lt"/>
                <a:cs typeface="+mn-cs"/>
              </a:rPr>
              <a:t> </a:t>
            </a:r>
            <a:r>
              <a:rPr lang="sv-SE" dirty="0" err="1">
                <a:latin typeface="+mn-lt"/>
                <a:cs typeface="+mn-cs"/>
              </a:rPr>
              <a:t>one</a:t>
            </a:r>
            <a:r>
              <a:rPr lang="sv-SE" dirty="0">
                <a:latin typeface="+mn-lt"/>
                <a:cs typeface="+mn-cs"/>
              </a:rPr>
              <a:t> </a:t>
            </a:r>
          </a:p>
          <a:p>
            <a:pPr fontAlgn="auto">
              <a:spcBef>
                <a:spcPts val="0"/>
              </a:spcBef>
              <a:spcAft>
                <a:spcPts val="0"/>
              </a:spcAft>
              <a:defRPr/>
            </a:pPr>
            <a:r>
              <a:rPr lang="sv-SE" dirty="0" err="1">
                <a:latin typeface="+mn-lt"/>
                <a:cs typeface="+mn-cs"/>
              </a:rPr>
              <a:t>America</a:t>
            </a:r>
            <a:r>
              <a:rPr lang="sv-SE" dirty="0">
                <a:latin typeface="+mn-lt"/>
                <a:cs typeface="+mn-cs"/>
              </a:rPr>
              <a:t>.</a:t>
            </a:r>
          </a:p>
        </p:txBody>
      </p:sp>
      <p:sp>
        <p:nvSpPr>
          <p:cNvPr id="24581" name="TextBox 2"/>
          <p:cNvSpPr txBox="1">
            <a:spLocks noChangeArrowheads="1"/>
          </p:cNvSpPr>
          <p:nvPr/>
        </p:nvSpPr>
        <p:spPr bwMode="auto">
          <a:xfrm>
            <a:off x="1733550" y="3910013"/>
            <a:ext cx="3527425" cy="1754187"/>
          </a:xfrm>
          <a:prstGeom prst="rect">
            <a:avLst/>
          </a:prstGeom>
          <a:noFill/>
          <a:ln w="9525">
            <a:noFill/>
            <a:miter lim="800000"/>
            <a:headEnd/>
            <a:tailEnd/>
          </a:ln>
        </p:spPr>
        <p:txBody>
          <a:bodyPr>
            <a:spAutoFit/>
          </a:bodyPr>
          <a:lstStyle/>
          <a:p>
            <a:r>
              <a:rPr lang="sv-SE">
                <a:latin typeface="Algerian"/>
              </a:rPr>
              <a:t>The Salad Bowl </a:t>
            </a:r>
          </a:p>
          <a:p>
            <a:r>
              <a:rPr lang="sv-SE">
                <a:latin typeface="Calibri" pitchFamily="34" charset="0"/>
              </a:rPr>
              <a:t>Immigrants from all over the world come to America, blend in yet still retain their own heritage.</a:t>
            </a:r>
          </a:p>
          <a:p>
            <a:endParaRPr lang="sv-SE">
              <a:latin typeface="Calibri" pitchFamily="34" charset="0"/>
            </a:endParaRPr>
          </a:p>
          <a:p>
            <a:endParaRPr lang="sv-SE">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6" name="Title 1"/>
          <p:cNvSpPr>
            <a:spLocks noGrp="1"/>
          </p:cNvSpPr>
          <p:nvPr>
            <p:ph type="title"/>
          </p:nvPr>
        </p:nvSpPr>
        <p:spPr/>
        <p:txBody>
          <a:bodyPr/>
          <a:lstStyle/>
          <a:p>
            <a:r>
              <a:rPr lang="sv-SE" smtClean="0"/>
              <a:t>Tiger Woods</a:t>
            </a:r>
          </a:p>
        </p:txBody>
      </p:sp>
      <p:pic>
        <p:nvPicPr>
          <p:cNvPr id="26627" name="Content Placeholder 3"/>
          <p:cNvPicPr>
            <a:picLocks noGrp="1" noChangeAspect="1"/>
          </p:cNvPicPr>
          <p:nvPr>
            <p:ph idx="1"/>
          </p:nvPr>
        </p:nvPicPr>
        <p:blipFill>
          <a:blip r:embed="rId4"/>
          <a:srcRect/>
          <a:stretch>
            <a:fillRect/>
          </a:stretch>
        </p:blipFill>
        <p:spPr>
          <a:xfrm>
            <a:off x="468313" y="1484313"/>
            <a:ext cx="2505075" cy="1828800"/>
          </a:xfrm>
        </p:spPr>
      </p:pic>
      <p:sp>
        <p:nvSpPr>
          <p:cNvPr id="5" name="TextBox 4"/>
          <p:cNvSpPr txBox="1">
            <a:spLocks noChangeArrowheads="1"/>
          </p:cNvSpPr>
          <p:nvPr/>
        </p:nvSpPr>
        <p:spPr bwMode="auto">
          <a:xfrm>
            <a:off x="4067175" y="1773238"/>
            <a:ext cx="3097213" cy="1938337"/>
          </a:xfrm>
          <a:prstGeom prst="rect">
            <a:avLst/>
          </a:prstGeom>
          <a:noFill/>
          <a:ln w="9525">
            <a:noFill/>
            <a:miter lim="800000"/>
            <a:headEnd/>
            <a:tailEnd/>
          </a:ln>
        </p:spPr>
        <p:txBody>
          <a:bodyPr>
            <a:spAutoFit/>
          </a:bodyPr>
          <a:lstStyle/>
          <a:p>
            <a:r>
              <a:rPr lang="sv-SE" sz="2000">
                <a:latin typeface="Calibri" pitchFamily="34" charset="0"/>
              </a:rPr>
              <a:t>Part: African, Tai, European, Native American</a:t>
            </a:r>
          </a:p>
          <a:p>
            <a:endParaRPr lang="sv-SE" sz="2000">
              <a:latin typeface="Calibri" pitchFamily="34" charset="0"/>
            </a:endParaRPr>
          </a:p>
          <a:p>
            <a:r>
              <a:rPr lang="sv-SE" sz="2000">
                <a:latin typeface="Calibri" pitchFamily="34" charset="0"/>
              </a:rPr>
              <a:t>Only 1/8 black and yet he is considered black on the census.</a:t>
            </a:r>
          </a:p>
        </p:txBody>
      </p:sp>
      <p:sp>
        <p:nvSpPr>
          <p:cNvPr id="6" name="Rectangle 5"/>
          <p:cNvSpPr>
            <a:spLocks noChangeArrowheads="1"/>
          </p:cNvSpPr>
          <p:nvPr/>
        </p:nvSpPr>
        <p:spPr bwMode="auto">
          <a:xfrm>
            <a:off x="684213" y="4365625"/>
            <a:ext cx="7991475" cy="922338"/>
          </a:xfrm>
          <a:prstGeom prst="rect">
            <a:avLst/>
          </a:prstGeom>
          <a:noFill/>
          <a:ln w="9525">
            <a:noFill/>
            <a:miter lim="800000"/>
            <a:headEnd/>
            <a:tailEnd/>
          </a:ln>
        </p:spPr>
        <p:txBody>
          <a:bodyPr>
            <a:spAutoFit/>
          </a:bodyPr>
          <a:lstStyle/>
          <a:p>
            <a:r>
              <a:rPr lang="en-US">
                <a:latin typeface="Calibri" pitchFamily="34" charset="0"/>
              </a:rPr>
              <a:t>As an ideology of immigrant assimilation, the </a:t>
            </a:r>
            <a:r>
              <a:rPr lang="en-US" b="1">
                <a:latin typeface="Calibri" pitchFamily="34" charset="0"/>
              </a:rPr>
              <a:t>melting pot </a:t>
            </a:r>
            <a:r>
              <a:rPr lang="en-US">
                <a:latin typeface="Calibri" pitchFamily="34" charset="0"/>
              </a:rPr>
              <a:t>has persisted as an idealistic vision of the inclusive nature of assimilation in America.</a:t>
            </a:r>
          </a:p>
          <a:p>
            <a:endParaRPr lang="en-US">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sv-SE" smtClean="0"/>
              <a:t>The Great American Melting Pot</a:t>
            </a:r>
          </a:p>
        </p:txBody>
      </p:sp>
      <p:pic>
        <p:nvPicPr>
          <p:cNvPr id="27650" name="Picture 3">
            <a:hlinkClick r:id="rId3"/>
          </p:cNvPr>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468313" y="3860800"/>
            <a:ext cx="4751387" cy="369888"/>
          </a:xfrm>
          <a:prstGeom prst="rect">
            <a:avLst/>
          </a:prstGeom>
          <a:noFill/>
          <a:ln w="9525">
            <a:noFill/>
            <a:miter lim="800000"/>
            <a:headEnd/>
            <a:tailEnd/>
          </a:ln>
        </p:spPr>
        <p:txBody>
          <a:bodyPr>
            <a:spAutoFit/>
          </a:bodyPr>
          <a:lstStyle/>
          <a:p>
            <a:r>
              <a:rPr lang="sv-SE" dirty="0" err="1">
                <a:latin typeface="Calibri" pitchFamily="34" charset="0"/>
                <a:hlinkClick r:id="rId3"/>
              </a:rPr>
              <a:t>melting</a:t>
            </a:r>
            <a:r>
              <a:rPr lang="sv-SE" dirty="0">
                <a:latin typeface="Calibri" pitchFamily="34" charset="0"/>
                <a:hlinkClick r:id="rId3"/>
              </a:rPr>
              <a:t> </a:t>
            </a:r>
            <a:r>
              <a:rPr lang="sv-SE" dirty="0" err="1">
                <a:latin typeface="Calibri" pitchFamily="34" charset="0"/>
                <a:hlinkClick r:id="rId3"/>
              </a:rPr>
              <a:t>pot</a:t>
            </a:r>
            <a:endParaRPr lang="sv-SE" dirty="0">
              <a:latin typeface="Calibri" pitchFamily="34" charset="0"/>
            </a:endParaRPr>
          </a:p>
        </p:txBody>
      </p:sp>
      <p:sp>
        <p:nvSpPr>
          <p:cNvPr id="5" name="TextBox 4"/>
          <p:cNvSpPr txBox="1">
            <a:spLocks noChangeArrowheads="1"/>
          </p:cNvSpPr>
          <p:nvPr/>
        </p:nvSpPr>
        <p:spPr bwMode="auto">
          <a:xfrm>
            <a:off x="2051050" y="981075"/>
            <a:ext cx="5257800" cy="522288"/>
          </a:xfrm>
          <a:prstGeom prst="rect">
            <a:avLst/>
          </a:prstGeom>
          <a:noFill/>
          <a:ln w="9525">
            <a:noFill/>
            <a:miter lim="800000"/>
            <a:headEnd/>
            <a:tailEnd/>
          </a:ln>
        </p:spPr>
        <p:txBody>
          <a:bodyPr>
            <a:spAutoFit/>
          </a:bodyPr>
          <a:lstStyle/>
          <a:p>
            <a:r>
              <a:rPr lang="sv-SE" sz="2800">
                <a:latin typeface="Calibri" pitchFamily="34" charset="0"/>
              </a:rPr>
              <a:t>The Great American Melting Pot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2" name="Title 1"/>
          <p:cNvSpPr>
            <a:spLocks noGrp="1"/>
          </p:cNvSpPr>
          <p:nvPr>
            <p:ph type="title"/>
          </p:nvPr>
        </p:nvSpPr>
        <p:spPr/>
        <p:txBody>
          <a:bodyPr/>
          <a:lstStyle/>
          <a:p>
            <a:r>
              <a:rPr lang="sv-SE" smtClean="0"/>
              <a:t>Statue of Liberty</a:t>
            </a:r>
          </a:p>
        </p:txBody>
      </p:sp>
      <p:pic>
        <p:nvPicPr>
          <p:cNvPr id="30723" name="Picture 2"/>
          <p:cNvPicPr>
            <a:picLocks noChangeAspect="1"/>
          </p:cNvPicPr>
          <p:nvPr/>
        </p:nvPicPr>
        <p:blipFill>
          <a:blip r:embed="rId4"/>
          <a:srcRect/>
          <a:stretch>
            <a:fillRect/>
          </a:stretch>
        </p:blipFill>
        <p:spPr bwMode="auto">
          <a:xfrm>
            <a:off x="2616200" y="1412875"/>
            <a:ext cx="3952875" cy="3162300"/>
          </a:xfrm>
          <a:prstGeom prst="rect">
            <a:avLst/>
          </a:prstGeom>
          <a:noFill/>
          <a:ln w="9525">
            <a:noFill/>
            <a:miter lim="800000"/>
            <a:headEnd/>
            <a:tailEnd/>
          </a:ln>
        </p:spPr>
      </p:pic>
      <p:sp>
        <p:nvSpPr>
          <p:cNvPr id="30724" name="Rectangle 4"/>
          <p:cNvSpPr>
            <a:spLocks noChangeArrowheads="1"/>
          </p:cNvSpPr>
          <p:nvPr/>
        </p:nvSpPr>
        <p:spPr bwMode="auto">
          <a:xfrm>
            <a:off x="650875" y="4797425"/>
            <a:ext cx="7885113" cy="1754188"/>
          </a:xfrm>
          <a:prstGeom prst="rect">
            <a:avLst/>
          </a:prstGeom>
          <a:noFill/>
          <a:ln w="9525">
            <a:noFill/>
            <a:miter lim="800000"/>
            <a:headEnd/>
            <a:tailEnd/>
          </a:ln>
        </p:spPr>
        <p:txBody>
          <a:bodyPr>
            <a:spAutoFit/>
          </a:bodyPr>
          <a:lstStyle/>
          <a:p>
            <a:pPr algn="ctr"/>
            <a:r>
              <a:rPr lang="en-US" i="1">
                <a:latin typeface="Calibri" pitchFamily="34" charset="0"/>
              </a:rPr>
              <a:t>"Give me your tired, your poor / Your huddled masses yearning to breathe free / The wretched refuse of your teeming shore / Send these, the homeless, tempest-tost to me / I lift my lamp beside the golden door!"</a:t>
            </a: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 Poet Emma Lazarus, "The New Colossus," 1883, inscribed beneath the Statue of Liberty in 1903</a:t>
            </a:r>
            <a:r>
              <a:rPr lang="en-US" baseline="30000">
                <a:latin typeface="Calibri" pitchFamily="34" charset="0"/>
                <a:hlinkClick r:id="rId5"/>
              </a:rPr>
              <a:t>38</a:t>
            </a:r>
            <a:endParaRPr lang="sv-SE">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C58244CD524246A834BDDE6975B7A9" ma:contentTypeVersion="4" ma:contentTypeDescription="Create a new document." ma:contentTypeScope="" ma:versionID="661b043e80f240a756a50680dbcebb9e">
  <xsd:schema xmlns:xsd="http://www.w3.org/2001/XMLSchema" xmlns:xs="http://www.w3.org/2001/XMLSchema" xmlns:p="http://schemas.microsoft.com/office/2006/metadata/properties" xmlns:ns2="93878866-b36f-419c-b494-8b2057ee6135" xmlns:ns3="fc55186c-869f-4771-ad84-a9ad88d19756" targetNamespace="http://schemas.microsoft.com/office/2006/metadata/properties" ma:root="true" ma:fieldsID="c82da55632eefa11d9f9b73f1570d4d6" ns2:_="" ns3:_="">
    <xsd:import namespace="93878866-b36f-419c-b494-8b2057ee6135"/>
    <xsd:import namespace="fc55186c-869f-4771-ad84-a9ad88d19756"/>
    <xsd:element name="properties">
      <xsd:complexType>
        <xsd:sequence>
          <xsd:element name="documentManagement">
            <xsd:complexType>
              <xsd:all>
                <xsd:element ref="ns2:_lisam_Description" minOccurs="0"/>
                <xsd:element ref="ns3:_lisam_PublishedVers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78866-b36f-419c-b494-8b2057ee6135" elementFormDefault="qualified">
    <xsd:import namespace="http://schemas.microsoft.com/office/2006/documentManagement/types"/>
    <xsd:import namespace="http://schemas.microsoft.com/office/infopath/2007/PartnerControls"/>
    <xsd:element name="_lisam_Description" ma:index="8" nillable="true" ma:displayName="Description" ma:internalName="_lisam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5186c-869f-4771-ad84-a9ad88d19756" elementFormDefault="qualified">
    <xsd:import namespace="http://schemas.microsoft.com/office/2006/documentManagement/types"/>
    <xsd:import namespace="http://schemas.microsoft.com/office/infopath/2007/PartnerControls"/>
    <xsd:element name="_lisam_PublishedVersion" ma:index="9" nillable="true" ma:displayName="Published Version" ma:internalName="_lisam_PublishedVersion">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lisam_PublishedVersion xmlns="fc55186c-869f-4771-ad84-a9ad88d19756" xsi:nil="true"/>
    <_lisam_Description xmlns="93878866-b36f-419c-b494-8b2057ee6135" xsi:nil="true"/>
  </documentManagement>
</p:properties>
</file>

<file path=customXml/itemProps1.xml><?xml version="1.0" encoding="utf-8"?>
<ds:datastoreItem xmlns:ds="http://schemas.openxmlformats.org/officeDocument/2006/customXml" ds:itemID="{C32F2DA8-F357-4DFA-9C74-F38FB895032B}"/>
</file>

<file path=customXml/itemProps2.xml><?xml version="1.0" encoding="utf-8"?>
<ds:datastoreItem xmlns:ds="http://schemas.openxmlformats.org/officeDocument/2006/customXml" ds:itemID="{E1B52EDD-B1DC-48EB-A1F8-78FA3FFFBB6F}"/>
</file>

<file path=customXml/itemProps3.xml><?xml version="1.0" encoding="utf-8"?>
<ds:datastoreItem xmlns:ds="http://schemas.openxmlformats.org/officeDocument/2006/customXml" ds:itemID="{9A54F7E9-9321-48A3-8465-AB5A10DD1F72}"/>
</file>

<file path=docProps/app.xml><?xml version="1.0" encoding="utf-8"?>
<Properties xmlns="http://schemas.openxmlformats.org/officeDocument/2006/extended-properties" xmlns:vt="http://schemas.openxmlformats.org/officeDocument/2006/docPropsVTypes">
  <TotalTime>1941</TotalTime>
  <Words>2479</Words>
  <Application>Microsoft Office PowerPoint</Application>
  <PresentationFormat>On-screen Show (4:3)</PresentationFormat>
  <Paragraphs>347</Paragraphs>
  <Slides>53</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Algerian</vt:lpstr>
      <vt:lpstr>Arial</vt:lpstr>
      <vt:lpstr>Calibri</vt:lpstr>
      <vt:lpstr>franklin-gothic-urw</vt:lpstr>
      <vt:lpstr>freight-sans-pro</vt:lpstr>
      <vt:lpstr>Georgia</vt:lpstr>
      <vt:lpstr>Helvetica</vt:lpstr>
      <vt:lpstr>Times New Roman</vt:lpstr>
      <vt:lpstr>Custom Design</vt:lpstr>
      <vt:lpstr>1_Custom Design</vt:lpstr>
      <vt:lpstr>The United States of America</vt:lpstr>
      <vt:lpstr>GEOGRAPHY GAMES</vt:lpstr>
      <vt:lpstr>American Culture Studies Diversity and the Lay of the Land </vt:lpstr>
      <vt:lpstr>PowerPoint Presentation</vt:lpstr>
      <vt:lpstr>PowerPoint Presentation</vt:lpstr>
      <vt:lpstr>PowerPoint Presentation</vt:lpstr>
      <vt:lpstr>Tiger Woods</vt:lpstr>
      <vt:lpstr>The Great American Melting Pot</vt:lpstr>
      <vt:lpstr>Statue of Liberty</vt:lpstr>
      <vt:lpstr>Immigration to Ellis Isand</vt:lpstr>
      <vt:lpstr>The Melting Pot/Salad Bowl</vt:lpstr>
      <vt:lpstr>American Culture Studies Diversity and the Lay of the Land </vt:lpstr>
      <vt:lpstr>TIMELINE</vt:lpstr>
      <vt:lpstr>TIMELINE continued</vt:lpstr>
      <vt:lpstr>GEOGRAPHY GAMES</vt:lpstr>
      <vt:lpstr> Indian Resistance and Removal </vt:lpstr>
      <vt:lpstr>Native Americans</vt:lpstr>
      <vt:lpstr>Hispanics</vt:lpstr>
      <vt:lpstr>PowerPoint Presentation</vt:lpstr>
      <vt:lpstr>African Americans</vt:lpstr>
      <vt:lpstr>Slavery</vt:lpstr>
      <vt:lpstr>Civil War and Emancipation</vt:lpstr>
      <vt:lpstr>Immigration Law of 1924</vt:lpstr>
      <vt:lpstr>Census</vt:lpstr>
      <vt:lpstr>PowerPoint Presentation</vt:lpstr>
      <vt:lpstr>PowerPoint Presentation</vt:lpstr>
      <vt:lpstr>PowerPoint Presentation</vt:lpstr>
      <vt:lpstr>Religion in America</vt:lpstr>
      <vt:lpstr>Religion</vt:lpstr>
      <vt:lpstr>PowerPoint Presentation</vt:lpstr>
      <vt:lpstr>PowerPoint Presentation</vt:lpstr>
      <vt:lpstr>PowerPoint Presentation</vt:lpstr>
      <vt:lpstr>Education in America</vt:lpstr>
      <vt:lpstr>The Puritans</vt:lpstr>
      <vt:lpstr>The Frontier</vt:lpstr>
      <vt:lpstr>Industrial Revolution</vt:lpstr>
      <vt:lpstr>Schools today</vt:lpstr>
      <vt:lpstr>Types of Schools</vt:lpstr>
      <vt:lpstr>Sequence of Schooling</vt:lpstr>
      <vt:lpstr>Pledge of Allegiance</vt:lpstr>
      <vt:lpstr>Pledge of Allegiance</vt:lpstr>
      <vt:lpstr>Methodologies</vt:lpstr>
      <vt:lpstr>Extra Curricula Activities</vt:lpstr>
      <vt:lpstr>State of the Nation </vt:lpstr>
      <vt:lpstr>Remedies for troubled public schools</vt:lpstr>
      <vt:lpstr>Federal Involvement</vt:lpstr>
      <vt:lpstr> Disadvantages of NCLB</vt:lpstr>
      <vt:lpstr>Race to the Top</vt:lpstr>
      <vt:lpstr>Higher Education</vt:lpstr>
      <vt:lpstr>Funding</vt:lpstr>
      <vt:lpstr>Other sources</vt:lpstr>
      <vt:lpstr>Requirements for University</vt:lpstr>
      <vt:lpstr>The American Dream</vt:lpstr>
    </vt:vector>
  </TitlesOfParts>
  <Company>Linköpings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Torgnyson</dc:creator>
  <cp:lastModifiedBy>Shelley Torgnyson</cp:lastModifiedBy>
  <cp:revision>277</cp:revision>
  <cp:lastPrinted>2013-09-03T14:19:37Z</cp:lastPrinted>
  <dcterms:created xsi:type="dcterms:W3CDTF">2013-06-14T08:34:43Z</dcterms:created>
  <dcterms:modified xsi:type="dcterms:W3CDTF">2019-01-09T11:02:39Z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0x01010029C58244CD524246A834BDDE6975B7A9</vt:lpwstr>
  </property>
</Properties>
</file>