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6" r:id="rId3"/>
    <p:sldId id="272" r:id="rId4"/>
    <p:sldId id="273" r:id="rId5"/>
    <p:sldId id="274" r:id="rId6"/>
    <p:sldId id="258" r:id="rId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6"/>
    <a:srgbClr val="3BA890"/>
    <a:srgbClr val="009CA6"/>
    <a:srgbClr val="2D89B1"/>
    <a:srgbClr val="009BA8"/>
    <a:srgbClr val="17C7D2"/>
    <a:srgbClr val="0CC7D3"/>
    <a:srgbClr val="08CFB5"/>
    <a:srgbClr val="16C7D2"/>
    <a:srgbClr val="FDE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798" y="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11/8/2017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11/8/2017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0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467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64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ew Section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6" name="Rak 5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16" name="Rak 15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52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urqoise">
    <p:bg>
      <p:bgPr>
        <a:solidFill>
          <a:srgbClr val="16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14" name="Rak 13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39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Green">
    <p:bg>
      <p:bgPr>
        <a:solidFill>
          <a:srgbClr val="08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14" name="Rak 13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03" y="6255027"/>
            <a:ext cx="1408649" cy="37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1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6FB46F94-CDEE-446A-A9DF-5F0159241724}" type="datetime1">
              <a:rPr lang="sv-SE" smtClean="0"/>
              <a:t>2017-11-08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dirty="0" err="1"/>
              <a:t>Title</a:t>
            </a:r>
            <a:r>
              <a:rPr lang="sv-SE" dirty="0"/>
              <a:t>/</a:t>
            </a:r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505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997FC5B-0161-4DA1-BCCD-77DDCE114F1C}" type="datetime1">
              <a:rPr lang="sv-SE" smtClean="0"/>
              <a:t>2017-11-08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dirty="0" err="1"/>
              <a:t>Title</a:t>
            </a:r>
            <a:r>
              <a:rPr lang="sv-SE" dirty="0"/>
              <a:t>/</a:t>
            </a:r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FF265B2B-A632-4DBB-BFE1-A7E84FE95B5C}" type="datetime1">
              <a:rPr lang="sv-SE" smtClean="0"/>
              <a:t>2017-11-08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dirty="0" err="1"/>
              <a:t>Title</a:t>
            </a:r>
            <a:r>
              <a:rPr lang="sv-SE" dirty="0"/>
              <a:t>/</a:t>
            </a:r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64BAFCA6-E4CC-4535-A14C-A4D1CC4F8550}" type="datetime1">
              <a:rPr lang="sv-SE" smtClean="0"/>
              <a:t>2017-11-08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dirty="0" err="1"/>
              <a:t>Title</a:t>
            </a:r>
            <a:r>
              <a:rPr lang="sv-SE" dirty="0"/>
              <a:t>/</a:t>
            </a:r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CCD2D3A7-6FBE-4127-88D0-8FE380FB3171}" type="datetime1">
              <a:rPr lang="sv-SE" smtClean="0"/>
              <a:t>2017-11-08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dirty="0" err="1"/>
              <a:t>Title</a:t>
            </a:r>
            <a:r>
              <a:rPr lang="sv-SE" dirty="0"/>
              <a:t>/</a:t>
            </a:r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  <p:sp>
        <p:nvSpPr>
          <p:cNvPr id="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687388" y="895350"/>
            <a:ext cx="3715200" cy="5010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Platshållare för text 4"/>
          <p:cNvSpPr>
            <a:spLocks noGrp="1"/>
          </p:cNvSpPr>
          <p:nvPr>
            <p:ph type="body" sz="quarter" idx="14" hasCustomPrompt="1"/>
          </p:nvPr>
        </p:nvSpPr>
        <p:spPr>
          <a:xfrm>
            <a:off x="4764866" y="895350"/>
            <a:ext cx="3716661" cy="5010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2456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397BD688-6C8B-4AD1-94A1-27A91CC8A339}" type="datetime1">
              <a:rPr lang="sv-SE" smtClean="0"/>
              <a:t>2017-11-08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dirty="0" err="1"/>
              <a:t>Title</a:t>
            </a:r>
            <a:r>
              <a:rPr lang="sv-SE" dirty="0"/>
              <a:t>/</a:t>
            </a:r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  <p:sp>
        <p:nvSpPr>
          <p:cNvPr id="5" name="Platshållare för bild 4"/>
          <p:cNvSpPr>
            <a:spLocks noGrp="1"/>
          </p:cNvSpPr>
          <p:nvPr>
            <p:ph type="pic" sz="quarter" idx="13" hasCustomPrompt="1"/>
          </p:nvPr>
        </p:nvSpPr>
        <p:spPr>
          <a:xfrm>
            <a:off x="690465" y="914400"/>
            <a:ext cx="7735078" cy="4870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1500427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6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1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400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9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14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1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406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6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14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0738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5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3837234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155981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439999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834063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57078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701650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0270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3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002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423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2526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075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0234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241B163E-E7AC-2048-B9CB-1155EC6407B9}" type="datetime3">
              <a:rPr lang="en-US" smtClean="0"/>
              <a:t>8 November 2017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Titel/föreläsare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572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3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34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08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40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09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64" r:id="rId3"/>
    <p:sldLayoutId id="2147483678" r:id="rId4"/>
    <p:sldLayoutId id="2147483665" r:id="rId5"/>
    <p:sldLayoutId id="2147483681" r:id="rId6"/>
    <p:sldLayoutId id="2147483668" r:id="rId7"/>
    <p:sldLayoutId id="2147483669" r:id="rId8"/>
    <p:sldLayoutId id="2147483688" r:id="rId9"/>
    <p:sldLayoutId id="2147483670" r:id="rId10"/>
    <p:sldLayoutId id="2147483689" r:id="rId11"/>
    <p:sldLayoutId id="2147483671" r:id="rId12"/>
    <p:sldLayoutId id="2147483690" r:id="rId13"/>
    <p:sldLayoutId id="2147483674" r:id="rId14"/>
    <p:sldLayoutId id="2147483682" r:id="rId15"/>
    <p:sldLayoutId id="2147483675" r:id="rId16"/>
    <p:sldLayoutId id="2147483684" r:id="rId17"/>
    <p:sldLayoutId id="2147483676" r:id="rId18"/>
    <p:sldLayoutId id="2147483686" r:id="rId19"/>
    <p:sldLayoutId id="2147483673" r:id="rId20"/>
    <p:sldLayoutId id="2147483660" r:id="rId21"/>
    <p:sldLayoutId id="2147483661" r:id="rId22"/>
    <p:sldLayoutId id="2147483663" r:id="rId23"/>
    <p:sldLayoutId id="2147483706" r:id="rId24"/>
    <p:sldLayoutId id="2147483707" r:id="rId25"/>
    <p:sldLayoutId id="2147483662" r:id="rId26"/>
    <p:sldLayoutId id="2147483691" r:id="rId27"/>
    <p:sldLayoutId id="2147483666" r:id="rId28"/>
    <p:sldLayoutId id="2147483692" r:id="rId29"/>
    <p:sldLayoutId id="2147483667" r:id="rId30"/>
    <p:sldLayoutId id="2147483693" r:id="rId31"/>
    <p:sldLayoutId id="2147483694" r:id="rId32"/>
    <p:sldLayoutId id="2147483695" r:id="rId33"/>
    <p:sldLayoutId id="2147483696" r:id="rId34"/>
    <p:sldLayoutId id="2147483697" r:id="rId35"/>
    <p:sldLayoutId id="2147483698" r:id="rId36"/>
    <p:sldLayoutId id="2147483699" r:id="rId37"/>
    <p:sldLayoutId id="2147483700" r:id="rId38"/>
    <p:sldLayoutId id="2147483701" r:id="rId39"/>
    <p:sldLayoutId id="2147483702" r:id="rId40"/>
    <p:sldLayoutId id="2147483703" r:id="rId41"/>
    <p:sldLayoutId id="2147483704" r:id="rId42"/>
    <p:sldLayoutId id="2147483705" r:id="rId43"/>
    <p:sldLayoutId id="2147483709" r:id="rId44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DeSMe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493961"/>
            <a:ext cx="6400800" cy="1899971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68A8C2-241B-442C-889E-03EFAEFA6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Absorptive</a:t>
            </a:r>
            <a:r>
              <a:rPr lang="sv-SE" dirty="0"/>
              <a:t> </a:t>
            </a:r>
            <a:r>
              <a:rPr lang="sv-SE" dirty="0" err="1"/>
              <a:t>capacity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E050F33-B6E7-46BA-A0D3-932F4B513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163E-E7AC-2048-B9CB-1155EC6407B9}" type="datetime3">
              <a:rPr lang="en-US" smtClean="0"/>
              <a:t>8 November 2017</a:t>
            </a:fld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56A2198-E111-4539-9A27-F6054D3C5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2AFA23A-AEDA-4FD4-BA79-073004193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Titel/föreläsare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2B4ED4BC-27B4-4479-9B03-CB9333A423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60AE747-C170-4D45-AA02-470719324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97" y="1880851"/>
            <a:ext cx="7710544" cy="129064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E874D6CF-0771-4F3B-A33A-876781CB2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249" y="3118648"/>
            <a:ext cx="7805795" cy="1257309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DD0B872-5512-46DB-8963-9A6FB734EE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640" y="4322665"/>
            <a:ext cx="7772457" cy="243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0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Dynamic</a:t>
            </a:r>
            <a:r>
              <a:rPr lang="sv-SE" dirty="0"/>
              <a:t> </a:t>
            </a:r>
            <a:r>
              <a:rPr lang="sv-SE" dirty="0" err="1"/>
              <a:t>capability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163E-E7AC-2048-B9CB-1155EC6407B9}" type="datetime3">
              <a:rPr lang="en-US" smtClean="0"/>
              <a:t>8 November 2017</a:t>
            </a:fld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Titel/föreläsare</a:t>
            </a:r>
            <a:endParaRPr lang="sv-S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Potential</a:t>
            </a:r>
          </a:p>
          <a:p>
            <a:pPr lvl="1"/>
            <a:r>
              <a:rPr lang="en-US" sz="2000" dirty="0"/>
              <a:t>knowledge acquisition which “refers to a firm’s capability to identify and acquire externally generated knowledge that is critical to its operations.”</a:t>
            </a:r>
          </a:p>
          <a:p>
            <a:pPr lvl="1"/>
            <a:r>
              <a:rPr lang="en-US" sz="2000" dirty="0"/>
              <a:t>assimilation capability which “refers to the firm’s routines and processes that allow it to analyze, process, interpret and understand the information obtained from external sources.”</a:t>
            </a:r>
          </a:p>
          <a:p>
            <a:r>
              <a:rPr lang="en-US" i="1" dirty="0"/>
              <a:t>Potential absorptive capacity </a:t>
            </a:r>
            <a:r>
              <a:rPr lang="en-US" dirty="0"/>
              <a:t>makes the firm receptive to acquiring and assimilating external knowledge.</a:t>
            </a:r>
          </a:p>
        </p:txBody>
      </p:sp>
    </p:spTree>
    <p:extLst>
      <p:ext uri="{BB962C8B-B14F-4D97-AF65-F5344CB8AC3E}">
        <p14:creationId xmlns:p14="http://schemas.microsoft.com/office/powerpoint/2010/main" val="109421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Dynamic</a:t>
            </a:r>
            <a:r>
              <a:rPr lang="sv-SE" baseline="0" dirty="0"/>
              <a:t> </a:t>
            </a:r>
            <a:r>
              <a:rPr lang="sv-SE" baseline="0" dirty="0" err="1"/>
              <a:t>capability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163E-E7AC-2048-B9CB-1155EC6407B9}" type="datetime3">
              <a:rPr lang="en-US" smtClean="0"/>
              <a:t>8 November 2017</a:t>
            </a:fld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Titel/föreläsare</a:t>
            </a:r>
            <a:endParaRPr lang="sv-S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/>
              <a:t>Realized</a:t>
            </a:r>
            <a:endParaRPr lang="sv-SE" dirty="0"/>
          </a:p>
          <a:p>
            <a:pPr lvl="1"/>
            <a:r>
              <a:rPr lang="en-US" sz="2000" dirty="0"/>
              <a:t>transformation capability which refers to “a firm’s capability to develop and refine the routines that facilitate combining existing knowledge and the newly acquired and assimilated knowledge.”</a:t>
            </a:r>
          </a:p>
          <a:p>
            <a:pPr lvl="1"/>
            <a:r>
              <a:rPr lang="en-US" sz="2000" dirty="0"/>
              <a:t>exploitation capability of a firm which </a:t>
            </a:r>
            <a:r>
              <a:rPr lang="en-US" sz="2000" dirty="0" err="1"/>
              <a:t>which</a:t>
            </a:r>
            <a:r>
              <a:rPr lang="en-US" sz="2000" dirty="0"/>
              <a:t> refers to the capacity of a firm to apply newly acquired knowledge in product or services that it can get benefit from.</a:t>
            </a:r>
          </a:p>
          <a:p>
            <a:r>
              <a:rPr lang="en-US" i="1" dirty="0"/>
              <a:t>Realized absorptive capacity </a:t>
            </a:r>
            <a:r>
              <a:rPr lang="en-US" dirty="0"/>
              <a:t>is a function of the transformation and exploitation capabilities.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69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642DCF-0856-4280-B739-DB2E80B14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Integration of </a:t>
            </a:r>
            <a:r>
              <a:rPr lang="sv-SE" dirty="0" err="1"/>
              <a:t>practices</a:t>
            </a:r>
            <a:r>
              <a:rPr lang="sv-SE" dirty="0"/>
              <a:t>, </a:t>
            </a:r>
            <a:r>
              <a:rPr lang="sv-SE" dirty="0" err="1"/>
              <a:t>practice</a:t>
            </a:r>
            <a:r>
              <a:rPr lang="sv-SE" dirty="0"/>
              <a:t> </a:t>
            </a:r>
            <a:r>
              <a:rPr lang="sv-SE" dirty="0" err="1"/>
              <a:t>blending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F7FBDF0-FB98-48C8-8A2A-39F49389F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163E-E7AC-2048-B9CB-1155EC6407B9}" type="datetime3">
              <a:rPr lang="en-US" smtClean="0"/>
              <a:t>8 November 2017</a:t>
            </a:fld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991A70A-8103-4F18-8CFB-AE9EA8056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2922C2-BE04-4523-B1AA-9D2C19329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Titel/föreläsare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801629B5-3AF3-475E-A874-FB590CF3B6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1CA42B0-2B9E-4B3C-BD3E-8A96A9A04EBB}"/>
              </a:ext>
            </a:extLst>
          </p:cNvPr>
          <p:cNvSpPr/>
          <p:nvPr/>
        </p:nvSpPr>
        <p:spPr bwMode="auto">
          <a:xfrm>
            <a:off x="568268" y="1691793"/>
            <a:ext cx="3960440" cy="3960440"/>
          </a:xfrm>
          <a:prstGeom prst="ellipse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F34EAF9E-8E83-411F-B97B-B89D3B9F3EF8}"/>
              </a:ext>
            </a:extLst>
          </p:cNvPr>
          <p:cNvSpPr/>
          <p:nvPr/>
        </p:nvSpPr>
        <p:spPr bwMode="auto">
          <a:xfrm>
            <a:off x="4083114" y="1691793"/>
            <a:ext cx="3960440" cy="3960440"/>
          </a:xfrm>
          <a:prstGeom prst="ellipse">
            <a:avLst/>
          </a:prstGeom>
          <a:solidFill>
            <a:schemeClr val="accent6">
              <a:lumMod val="60000"/>
              <a:lumOff val="40000"/>
              <a:alpha val="7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tabLst/>
            </a:pPr>
            <a:endParaRPr kumimoji="0" lang="en-US" sz="12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31172BAA-B2FB-4E7F-BDAE-3B4BB4DA3043}"/>
              </a:ext>
            </a:extLst>
          </p:cNvPr>
          <p:cNvSpPr/>
          <p:nvPr/>
        </p:nvSpPr>
        <p:spPr>
          <a:xfrm>
            <a:off x="5567423" y="3174357"/>
            <a:ext cx="1018572" cy="1006997"/>
          </a:xfrm>
          <a:prstGeom prst="rect">
            <a:avLst/>
          </a:prstGeom>
          <a:solidFill>
            <a:srgbClr val="0099C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563346C-474C-44D9-B325-316470AEAD80}"/>
              </a:ext>
            </a:extLst>
          </p:cNvPr>
          <p:cNvSpPr/>
          <p:nvPr/>
        </p:nvSpPr>
        <p:spPr>
          <a:xfrm>
            <a:off x="2039202" y="3174357"/>
            <a:ext cx="1018572" cy="1006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442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>
        <p:fade/>
      </p:transition>
    </mc:Choice>
    <mc:Fallback xmlns="">
      <p:transition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721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LIU Färger 3">
      <a:dk1>
        <a:sysClr val="windowText" lastClr="000000"/>
      </a:dk1>
      <a:lt1>
        <a:sysClr val="window" lastClr="FFFFFF"/>
      </a:lt1>
      <a:dk2>
        <a:srgbClr val="646464"/>
      </a:dk2>
      <a:lt2>
        <a:srgbClr val="C8C8C8"/>
      </a:lt2>
      <a:accent1>
        <a:srgbClr val="1BC8A6"/>
      </a:accent1>
      <a:accent2>
        <a:srgbClr val="43D9C0"/>
      </a:accent2>
      <a:accent3>
        <a:srgbClr val="70E4D2"/>
      </a:accent3>
      <a:accent4>
        <a:srgbClr val="A5F0E4"/>
      </a:accent4>
      <a:accent5>
        <a:srgbClr val="C3F3EC"/>
      </a:accent5>
      <a:accent6>
        <a:srgbClr val="1EBCC8"/>
      </a:accent6>
      <a:hlink>
        <a:srgbClr val="14A3E1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9E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>
            <a:latin typeface="Georgia"/>
            <a:cs typeface="Georgi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-template-EN" id="{2A10D328-3263-494E-BA6E-DCE85FF6DD20}" vid="{BF2FCDDC-375A-B14D-A7E0-3BE951CBD76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FD52231B9665A45AD7811CE3DAEB98F" ma:contentTypeVersion="6" ma:contentTypeDescription="Skapa ett nytt dokument." ma:contentTypeScope="" ma:versionID="d757fece55439521beb0bbf41c6f5936">
  <xsd:schema xmlns:xsd="http://www.w3.org/2001/XMLSchema" xmlns:xs="http://www.w3.org/2001/XMLSchema" xmlns:p="http://schemas.microsoft.com/office/2006/metadata/properties" xmlns:ns1="http://schemas.microsoft.com/sharepoint/v3" xmlns:ns2="bde85c60-606d-4253-b1ab-c26c03580639" xmlns:ns3="6e491003-05b8-4915-b29f-0ace097fb316" targetNamespace="http://schemas.microsoft.com/office/2006/metadata/properties" ma:root="true" ma:fieldsID="8aca72f95493c576e9856f0075de980e" ns1:_="" ns2:_="" ns3:_="">
    <xsd:import namespace="http://schemas.microsoft.com/sharepoint/v3"/>
    <xsd:import namespace="bde85c60-606d-4253-b1ab-c26c03580639"/>
    <xsd:import namespace="6e491003-05b8-4915-b29f-0ace097fb316"/>
    <xsd:element name="properties">
      <xsd:complexType>
        <xsd:sequence>
          <xsd:element name="documentManagement">
            <xsd:complexType>
              <xsd:all>
                <xsd:element ref="ns2:_lisam_Description" minOccurs="0"/>
                <xsd:element ref="ns3:_lisam_PublishedVersion" minOccurs="0"/>
                <xsd:element ref="ns1:PublishingStartDate" minOccurs="0"/>
                <xsd:element ref="ns1:PublishingExpirationDat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internalName="PublishingStartDate">
      <xsd:simpleType>
        <xsd:restriction base="dms:Unknown"/>
      </xsd:simpleType>
    </xsd:element>
    <xsd:element name="PublishingExpirationDate" ma:index="11" nillable="true" ma:displayName="Schemalagt slutdatum" ma:description="Schemalagt slutdatum är en webbplatskolumn som skapas via publiceringsfunktionen. Den används för att ange datum och tid för när sidan inte längre ska visas för besökare på webbplatsen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e85c60-606d-4253-b1ab-c26c03580639" elementFormDefault="qualified">
    <xsd:import namespace="http://schemas.microsoft.com/office/2006/documentManagement/types"/>
    <xsd:import namespace="http://schemas.microsoft.com/office/infopath/2007/PartnerControls"/>
    <xsd:element name="_lisam_Description" ma:index="8" nillable="true" ma:displayName="Beskrivning" ma:internalName="_lisam_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491003-05b8-4915-b29f-0ace097fb316" elementFormDefault="qualified">
    <xsd:import namespace="http://schemas.microsoft.com/office/2006/documentManagement/types"/>
    <xsd:import namespace="http://schemas.microsoft.com/office/infopath/2007/PartnerControls"/>
    <xsd:element name="_lisam_PublishedVersion" ma:index="9" nillable="true" ma:displayName="Published Version" ma:internalName="_lisam_PublishedVersion">
      <xsd:simpleType>
        <xsd:restriction base="dms:Text"/>
      </xsd:simpleType>
    </xsd:element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lisam_Description xmlns="bde85c60-606d-4253-b1ab-c26c03580639" xsi:nil="true"/>
    <_lisam_PublishedVersion xmlns="6e491003-05b8-4915-b29f-0ace097fb316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A88D403-AB20-4D23-801E-CEAE5044D02E}"/>
</file>

<file path=customXml/itemProps2.xml><?xml version="1.0" encoding="utf-8"?>
<ds:datastoreItem xmlns:ds="http://schemas.openxmlformats.org/officeDocument/2006/customXml" ds:itemID="{B3D0F642-A8E4-45CE-8C96-AC1B88F52268}"/>
</file>

<file path=customXml/itemProps3.xml><?xml version="1.0" encoding="utf-8"?>
<ds:datastoreItem xmlns:ds="http://schemas.openxmlformats.org/officeDocument/2006/customXml" ds:itemID="{EEEBAE14-F696-4F50-802A-8DFC8FB8A4BF}"/>
</file>

<file path=docProps/app.xml><?xml version="1.0" encoding="utf-8"?>
<Properties xmlns="http://schemas.openxmlformats.org/officeDocument/2006/extended-properties" xmlns:vt="http://schemas.openxmlformats.org/officeDocument/2006/docPropsVTypes">
  <Template>LiU presentation</Template>
  <TotalTime>33</TotalTime>
  <Words>172</Words>
  <Application>Microsoft Office PowerPoint</Application>
  <PresentationFormat>Bildspel på skärmen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Wingdings</vt:lpstr>
      <vt:lpstr>Office-tema</vt:lpstr>
      <vt:lpstr>DeSMe</vt:lpstr>
      <vt:lpstr>Absorptive capacity</vt:lpstr>
      <vt:lpstr>Dynamic capability</vt:lpstr>
      <vt:lpstr>Dynamic capability</vt:lpstr>
      <vt:lpstr>Integration of practices, practice blending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DeSMe</dc:title>
  <dc:creator>Stefan Holmlid</dc:creator>
  <cp:lastModifiedBy>Stefan Holmlid</cp:lastModifiedBy>
  <cp:revision>4</cp:revision>
  <dcterms:created xsi:type="dcterms:W3CDTF">2017-11-07T21:20:17Z</dcterms:created>
  <dcterms:modified xsi:type="dcterms:W3CDTF">2017-11-08T07:39:54Z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0x0101000FD52231B9665A45AD7811CE3DAEB98F</vt:lpwstr>
  </property>
</Properties>
</file>