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46" r:id="rId5"/>
    <p:sldId id="442" r:id="rId6"/>
    <p:sldId id="511" r:id="rId7"/>
    <p:sldId id="513" r:id="rId8"/>
    <p:sldId id="515" r:id="rId9"/>
    <p:sldId id="512" r:id="rId10"/>
    <p:sldId id="517" r:id="rId11"/>
    <p:sldId id="514" r:id="rId12"/>
    <p:sldId id="518" r:id="rId13"/>
    <p:sldId id="519" r:id="rId14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10000"/>
    <a:srgbClr val="168001"/>
    <a:srgbClr val="083360"/>
    <a:srgbClr val="161CC8"/>
    <a:srgbClr val="FFFCD9"/>
    <a:srgbClr val="0000FF"/>
    <a:srgbClr val="8789C2"/>
    <a:srgbClr val="A9AAE8"/>
    <a:srgbClr val="EA5251"/>
    <a:srgbClr val="74F6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34B615-C173-4767-8160-4CA6FD6C10AB}" v="5" dt="2020-10-09T12:49:41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3"/>
    <p:restoredTop sz="85850" autoAdjust="0"/>
  </p:normalViewPr>
  <p:slideViewPr>
    <p:cSldViewPr snapToGrid="0" snapToObjects="1">
      <p:cViewPr varScale="1">
        <p:scale>
          <a:sx n="174" d="100"/>
          <a:sy n="174" d="100"/>
        </p:scale>
        <p:origin x="2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e Sangiovanni" userId="S::davsa82@liu.se::723b2e12-9539-4d32-9a75-f7d69ce6c419" providerId="AD" clId="Web-{1434B615-C173-4767-8160-4CA6FD6C10AB}"/>
    <pc:docChg chg="modSld">
      <pc:chgData name="Davide Sangiovanni" userId="S::davsa82@liu.se::723b2e12-9539-4d32-9a75-f7d69ce6c419" providerId="AD" clId="Web-{1434B615-C173-4767-8160-4CA6FD6C10AB}" dt="2020-10-09T12:49:41.499" v="4" actId="1076"/>
      <pc:docMkLst>
        <pc:docMk/>
      </pc:docMkLst>
      <pc:sldChg chg="modSp">
        <pc:chgData name="Davide Sangiovanni" userId="S::davsa82@liu.se::723b2e12-9539-4d32-9a75-f7d69ce6c419" providerId="AD" clId="Web-{1434B615-C173-4767-8160-4CA6FD6C10AB}" dt="2020-10-09T12:49:23.171" v="0" actId="1076"/>
        <pc:sldMkLst>
          <pc:docMk/>
          <pc:sldMk cId="3731419622" sldId="514"/>
        </pc:sldMkLst>
        <pc:picChg chg="mod">
          <ac:chgData name="Davide Sangiovanni" userId="S::davsa82@liu.se::723b2e12-9539-4d32-9a75-f7d69ce6c419" providerId="AD" clId="Web-{1434B615-C173-4767-8160-4CA6FD6C10AB}" dt="2020-10-09T12:49:23.171" v="0" actId="1076"/>
          <ac:picMkLst>
            <pc:docMk/>
            <pc:sldMk cId="3731419622" sldId="514"/>
            <ac:picMk id="3" creationId="{00000000-0000-0000-0000-000000000000}"/>
          </ac:picMkLst>
        </pc:picChg>
      </pc:sldChg>
      <pc:sldChg chg="modSp">
        <pc:chgData name="Davide Sangiovanni" userId="S::davsa82@liu.se::723b2e12-9539-4d32-9a75-f7d69ce6c419" providerId="AD" clId="Web-{1434B615-C173-4767-8160-4CA6FD6C10AB}" dt="2020-10-09T12:49:41.499" v="4" actId="1076"/>
        <pc:sldMkLst>
          <pc:docMk/>
          <pc:sldMk cId="976617558" sldId="518"/>
        </pc:sldMkLst>
        <pc:picChg chg="mod">
          <ac:chgData name="Davide Sangiovanni" userId="S::davsa82@liu.se::723b2e12-9539-4d32-9a75-f7d69ce6c419" providerId="AD" clId="Web-{1434B615-C173-4767-8160-4CA6FD6C10AB}" dt="2020-10-09T12:49:41.499" v="4" actId="1076"/>
          <ac:picMkLst>
            <pc:docMk/>
            <pc:sldMk cId="976617558" sldId="518"/>
            <ac:picMk id="1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9702E31D-A805-1542-B569-4ACD8EBD3C46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38F87606-CC3B-0740-B2C3-91E4BAD2589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61392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C8C209C3-4C87-CE45-A986-D15BF25F68EE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it-I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B254DFD6-5B8F-7A46-8E40-F9EB05C963B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401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algn="just"/>
            <a:endParaRPr lang="en-US" sz="1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15565F-318D-C44D-8850-ABA0087CA977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A740-1382-E844-90BE-7CFAF5B5CE61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F505-C1A3-C642-813A-88B037A64463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09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36B76-16C6-A844-9B69-F1F995594D13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E2429-BA82-7647-89A5-C34646BDDF62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58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5B6C-DBFB-3F43-96E5-0747DD4D413A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BFF20-B479-B949-97B5-D6C9E0C17E69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852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1B6B3-9ABA-9F4C-9C69-EE791E279F5F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F0F15-4EE7-B848-9679-06E2084802F9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686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F1FA-D97B-8F4B-8074-B65EAFB924E3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E87AC-463D-ED40-8F52-805103808E6D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156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02C7-D466-C54B-B2FF-6D921B14AEB9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87BCC-3BDE-A94D-90FC-F575DE511944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843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B6275-AFEB-9A47-8334-F4FE71BF00CD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34526-8EBD-0048-ACC4-F0EE76008487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616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7FBEE-C3C2-034E-9637-29378005F21B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3918-DC56-1341-8995-D74AD8AE5498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055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DC2F-D82C-E24F-9D1D-A2FC587249FE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F0988-3A60-064A-BEBC-1CDF257D72BE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071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71254-4B8F-EA4B-BA52-CFC6BEEEA339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4A3B8-9ED6-2243-8F36-3DFD4F5FD4FE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006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7847-95C1-9B47-AC9F-BCFED94A0228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396A-82D1-8046-8201-0714464F8F49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246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/>
              </a:defRPr>
            </a:lvl1pPr>
          </a:lstStyle>
          <a:p>
            <a:pPr>
              <a:defRPr/>
            </a:pPr>
            <a:fld id="{CD957548-B0D6-9B4C-B308-97FE91AFEEC8}" type="datetime1">
              <a:rPr lang="en-US"/>
              <a:pPr>
                <a:defRPr/>
              </a:pPr>
              <a:t>10/9/2020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/>
              </a:defRPr>
            </a:lvl1pPr>
          </a:lstStyle>
          <a:p>
            <a:pPr>
              <a:defRPr/>
            </a:pPr>
            <a:fld id="{FFAF786D-FFD2-234E-A6A5-BDF083E498D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/Users/davsa82/Dropbox/Teaching/TFYA87_Fysik_Mekanik_Mats_Eriksson/Grupparbete/untitled3.mpg" TargetMode="External"/><Relationship Id="rId1" Type="http://schemas.microsoft.com/office/2007/relationships/media" Target="file:////Users/davsa82/Dropbox/Teaching/TFYA87_Fysik_Mekanik_Mats_Eriksson/Grupparbete/untitled3.mpg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/Users/davsa82/Dropbox/Teaching/TFYA87_Fysik_Mekanik_Mats_Eriksson/Grupparbete/untitled1.mpg" TargetMode="External"/><Relationship Id="rId1" Type="http://schemas.microsoft.com/office/2007/relationships/media" Target="file:////Users/davsa82/Dropbox/Teaching/TFYA87_Fysik_Mekanik_Mats_Eriksson/Grupparbete/untitled1.mpg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/Users/davsa82/Dropbox/Teaching/TFYA87_Fysik_Mekanik_Mats_Eriksson/Grupparbete/untitled2.mpg" TargetMode="External"/><Relationship Id="rId1" Type="http://schemas.microsoft.com/office/2007/relationships/media" Target="file:////Users/davsa82/Dropbox/Teaching/TFYA87_Fysik_Mekanik_Mats_Eriksson/Grupparbete/untitled2.mpg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2713"/>
            <a:ext cx="9151938" cy="3621087"/>
          </a:xfrm>
          <a:prstGeom prst="rect">
            <a:avLst/>
          </a:prstGeom>
          <a:solidFill>
            <a:srgbClr val="0834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4800" b="1" dirty="0">
              <a:solidFill>
                <a:schemeClr val="tx1"/>
              </a:solidFill>
              <a:latin typeface="Arial"/>
            </a:endParaRPr>
          </a:p>
          <a:p>
            <a:pPr>
              <a:defRPr/>
            </a:pPr>
            <a:endParaRPr lang="en-US" sz="48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100" y="3911600"/>
            <a:ext cx="8324850" cy="1817688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en-US" sz="2600" dirty="0">
                <a:solidFill>
                  <a:schemeClr val="tx1"/>
                </a:solidFill>
                <a:cs typeface="Arial"/>
              </a:rPr>
              <a:t>Davide G. </a:t>
            </a:r>
            <a:r>
              <a:rPr lang="en-US" sz="2600" dirty="0" err="1">
                <a:solidFill>
                  <a:schemeClr val="tx1"/>
                </a:solidFill>
                <a:cs typeface="Arial"/>
              </a:rPr>
              <a:t>Sangiovanni</a:t>
            </a:r>
            <a:endParaRPr lang="en-US" sz="2600" dirty="0">
              <a:solidFill>
                <a:schemeClr val="tx1"/>
              </a:solidFill>
              <a:cs typeface="Arial"/>
            </a:endParaRPr>
          </a:p>
          <a:p>
            <a:pPr algn="r">
              <a:defRPr/>
            </a:pPr>
            <a:r>
              <a:rPr lang="en-US" sz="1800" dirty="0" err="1">
                <a:solidFill>
                  <a:schemeClr val="tx1"/>
                </a:solidFill>
                <a:cs typeface="Arial"/>
              </a:rPr>
              <a:t>Fysik</a:t>
            </a:r>
            <a:r>
              <a:rPr lang="en-US" sz="1800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dirty="0" err="1">
                <a:solidFill>
                  <a:schemeClr val="tx1"/>
                </a:solidFill>
                <a:cs typeface="Arial"/>
              </a:rPr>
              <a:t>Huset</a:t>
            </a:r>
            <a:r>
              <a:rPr lang="en-US" sz="1800" dirty="0">
                <a:solidFill>
                  <a:schemeClr val="tx1"/>
                </a:solidFill>
                <a:cs typeface="Arial"/>
              </a:rPr>
              <a:t>, G408</a:t>
            </a:r>
            <a:endParaRPr lang="it-IT" sz="1800" dirty="0">
              <a:solidFill>
                <a:schemeClr val="tx1"/>
              </a:solidFill>
              <a:cs typeface="Arial"/>
            </a:endParaRPr>
          </a:p>
        </p:txBody>
      </p:sp>
      <p:pic>
        <p:nvPicPr>
          <p:cNvPr id="15363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6280150"/>
            <a:ext cx="18891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Subtitle 2"/>
          <p:cNvSpPr txBox="1">
            <a:spLocks/>
          </p:cNvSpPr>
          <p:nvPr/>
        </p:nvSpPr>
        <p:spPr bwMode="auto">
          <a:xfrm>
            <a:off x="298450" y="1705769"/>
            <a:ext cx="8572500" cy="330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3600" b="1" i="1" dirty="0">
              <a:solidFill>
                <a:schemeClr val="bg1"/>
              </a:solidFill>
            </a:endParaRPr>
          </a:p>
          <a:p>
            <a:pPr algn="r"/>
            <a:r>
              <a:rPr lang="en-US" sz="3600" b="1" i="1" dirty="0">
                <a:solidFill>
                  <a:schemeClr val="bg1"/>
                </a:solidFill>
              </a:rPr>
              <a:t>MD: examples of code implementation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366" name="TextBox 4"/>
          <p:cNvSpPr txBox="1">
            <a:spLocks noChangeArrowheads="1"/>
          </p:cNvSpPr>
          <p:nvPr/>
        </p:nvSpPr>
        <p:spPr bwMode="auto">
          <a:xfrm>
            <a:off x="2437054" y="6477724"/>
            <a:ext cx="4269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err="1"/>
              <a:t>davide.sangiovanni@liu.se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88888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7C367-4E74-8145-8DFC-A8F8D6E3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F0F15-4EE7-B848-9679-06E2084802F9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pic>
        <p:nvPicPr>
          <p:cNvPr id="3" name="untitled3.mpg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54075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F8CED0-B210-8C4A-8297-A015A22DBBC1}"/>
              </a:ext>
            </a:extLst>
          </p:cNvPr>
          <p:cNvSpPr txBox="1"/>
          <p:nvPr/>
        </p:nvSpPr>
        <p:spPr>
          <a:xfrm>
            <a:off x="5631593" y="923631"/>
            <a:ext cx="357501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this case, the initial </a:t>
            </a:r>
          </a:p>
          <a:p>
            <a:r>
              <a:rPr lang="en-US" dirty="0"/>
              <a:t>distance between the </a:t>
            </a:r>
          </a:p>
          <a:p>
            <a:r>
              <a:rPr lang="en-US" dirty="0"/>
              <a:t>atoms is larger and</a:t>
            </a:r>
          </a:p>
          <a:p>
            <a:r>
              <a:rPr lang="en-US" dirty="0"/>
              <a:t>the particles are charged</a:t>
            </a:r>
          </a:p>
          <a:p>
            <a:r>
              <a:rPr lang="en-US" dirty="0"/>
              <a:t>differently: the electric </a:t>
            </a:r>
          </a:p>
          <a:p>
            <a:r>
              <a:rPr lang="en-US" dirty="0"/>
              <a:t>field accelerates them</a:t>
            </a:r>
          </a:p>
          <a:p>
            <a:r>
              <a:rPr lang="en-US" dirty="0"/>
              <a:t>toward opposite </a:t>
            </a:r>
          </a:p>
          <a:p>
            <a:r>
              <a:rPr lang="en-US" dirty="0"/>
              <a:t>directions.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7600" y="6125517"/>
            <a:ext cx="364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22320" y="5434637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/>
              <a:t>–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18684597">
            <a:off x="1441765" y="2980996"/>
            <a:ext cx="3362960" cy="4907280"/>
            <a:chOff x="1940560" y="1696720"/>
            <a:chExt cx="1940560" cy="4907280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1940560" y="277368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40560" y="333248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940560" y="385064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1940560" y="441960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940560" y="496824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940560" y="548640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940560" y="605536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940560" y="660400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940560" y="169672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1940560" y="225552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707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11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20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0900"/>
            <a:ext cx="8229600" cy="4525963"/>
          </a:xfrm>
        </p:spPr>
        <p:txBody>
          <a:bodyPr/>
          <a:lstStyle/>
          <a:p>
            <a:pPr eaLnBrk="1" hangingPunct="1"/>
            <a:r>
              <a:rPr lang="sv-SE" sz="2400" dirty="0" err="1"/>
              <a:t>Assign</a:t>
            </a:r>
            <a:r>
              <a:rPr lang="sv-SE" sz="2400" dirty="0"/>
              <a:t> initial positions to </a:t>
            </a:r>
            <a:r>
              <a:rPr lang="sv-SE" sz="2400" dirty="0" err="1"/>
              <a:t>each</a:t>
            </a:r>
            <a:r>
              <a:rPr lang="sv-SE" sz="2400" dirty="0"/>
              <a:t> </a:t>
            </a:r>
            <a:r>
              <a:rPr lang="sv-SE" sz="2400" dirty="0" err="1"/>
              <a:t>particle</a:t>
            </a:r>
            <a:r>
              <a:rPr lang="sv-SE" sz="2400" dirty="0"/>
              <a:t> </a:t>
            </a:r>
            <a:r>
              <a:rPr lang="en-US" sz="2400" b="1" dirty="0" err="1"/>
              <a:t>r</a:t>
            </a:r>
            <a:r>
              <a:rPr lang="en-US" sz="2400" i="1" baseline="-25000" dirty="0" err="1"/>
              <a:t>i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 = 0) </a:t>
            </a:r>
          </a:p>
          <a:p>
            <a:pPr eaLnBrk="1" hangingPunct="1"/>
            <a:r>
              <a:rPr lang="sv-SE" sz="2400" dirty="0" err="1"/>
              <a:t>Initialize</a:t>
            </a:r>
            <a:r>
              <a:rPr lang="sv-SE" sz="2400" dirty="0"/>
              <a:t> the </a:t>
            </a:r>
            <a:r>
              <a:rPr lang="sv-SE" sz="2400" dirty="0" err="1"/>
              <a:t>velocities</a:t>
            </a:r>
            <a:r>
              <a:rPr lang="sv-SE" sz="2400" dirty="0"/>
              <a:t> </a:t>
            </a:r>
            <a:r>
              <a:rPr lang="en-US" sz="2400" b="1" dirty="0"/>
              <a:t>v</a:t>
            </a:r>
            <a:r>
              <a:rPr lang="en-US" sz="2400" i="1" baseline="-25000" dirty="0"/>
              <a:t>i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 = 0</a:t>
            </a:r>
            <a:r>
              <a:rPr lang="sv-SE" sz="2400" dirty="0"/>
              <a:t>) </a:t>
            </a:r>
            <a:r>
              <a:rPr lang="sv-SE" sz="2400" dirty="0" err="1"/>
              <a:t>according</a:t>
            </a:r>
            <a:r>
              <a:rPr lang="sv-SE" sz="2400" dirty="0"/>
              <a:t> to </a:t>
            </a:r>
            <a:r>
              <a:rPr lang="sv-SE" sz="2400" dirty="0" err="1"/>
              <a:t>temperature</a:t>
            </a:r>
            <a:endParaRPr lang="en-US" sz="2400" i="1" dirty="0"/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sv-SE" sz="2400" dirty="0" err="1"/>
              <a:t>Update</a:t>
            </a:r>
            <a:r>
              <a:rPr lang="sv-SE" sz="2400" dirty="0"/>
              <a:t> position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each</a:t>
            </a:r>
            <a:r>
              <a:rPr lang="sv-SE" sz="2400" dirty="0"/>
              <a:t> </a:t>
            </a:r>
            <a:r>
              <a:rPr lang="sv-SE" sz="2400" dirty="0" err="1"/>
              <a:t>particle</a:t>
            </a:r>
            <a:r>
              <a:rPr lang="sv-SE" sz="2400" dirty="0"/>
              <a:t> </a:t>
            </a:r>
            <a:r>
              <a:rPr lang="sv-SE" sz="2400" dirty="0" err="1"/>
              <a:t>every</a:t>
            </a:r>
            <a:r>
              <a:rPr lang="sv-SE" sz="2400" dirty="0"/>
              <a:t> step </a:t>
            </a:r>
            <a:r>
              <a:rPr lang="en-US" sz="2400" dirty="0"/>
              <a:t>∆</a:t>
            </a:r>
            <a:r>
              <a:rPr lang="en-US" sz="2400" i="1" dirty="0"/>
              <a:t>t</a:t>
            </a:r>
            <a:r>
              <a:rPr lang="en-US" sz="2400" dirty="0"/>
              <a:t> (≈10</a:t>
            </a:r>
            <a:r>
              <a:rPr lang="mr-IN" sz="2400" baseline="30000" dirty="0"/>
              <a:t>–</a:t>
            </a:r>
            <a:r>
              <a:rPr lang="en-US" sz="2400" baseline="30000" dirty="0"/>
              <a:t>15</a:t>
            </a:r>
            <a:r>
              <a:rPr lang="en-US" sz="2400" dirty="0"/>
              <a:t> s) </a:t>
            </a:r>
          </a:p>
          <a:p>
            <a:pPr marL="0" lvl="1" indent="0" algn="ctr" eaLnBrk="1" hangingPunct="1">
              <a:buNone/>
            </a:pPr>
            <a:endParaRPr lang="en-US" sz="2400" dirty="0"/>
          </a:p>
          <a:p>
            <a:pPr marL="0" lvl="1" indent="0" algn="ctr" eaLnBrk="1" hangingPunct="1">
              <a:buNone/>
            </a:pPr>
            <a:r>
              <a:rPr lang="sv-SE" sz="2400" dirty="0" err="1"/>
              <a:t>Classical</a:t>
            </a:r>
            <a:r>
              <a:rPr lang="sv-SE" sz="2400" dirty="0"/>
              <a:t> </a:t>
            </a:r>
            <a:r>
              <a:rPr lang="sv-SE" sz="2400" dirty="0" err="1"/>
              <a:t>equations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motion</a:t>
            </a:r>
            <a:r>
              <a:rPr lang="en-US" sz="2400" dirty="0"/>
              <a:t>: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US" sz="2400" dirty="0"/>
          </a:p>
          <a:p>
            <a:pPr marL="342900" lvl="1" indent="-342900" eaLnBrk="1" hangingPunct="1">
              <a:buFont typeface="Arial" charset="0"/>
              <a:buChar char="•"/>
            </a:pPr>
            <a:endParaRPr lang="en-US" sz="2400" dirty="0"/>
          </a:p>
          <a:p>
            <a:pPr marL="342900" lvl="1" indent="-342900" eaLnBrk="1" hangingPunct="1">
              <a:buFont typeface="Arial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F0F15-4EE7-B848-9679-06E2084802F9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828742" y="3034901"/>
            <a:ext cx="5486515" cy="1088327"/>
            <a:chOff x="1749648" y="4672905"/>
            <a:chExt cx="5485689" cy="1088504"/>
          </a:xfrm>
        </p:grpSpPr>
        <p:sp>
          <p:nvSpPr>
            <p:cNvPr id="6" name="TextBox 1"/>
            <p:cNvSpPr txBox="1">
              <a:spLocks noChangeArrowheads="1"/>
            </p:cNvSpPr>
            <p:nvPr/>
          </p:nvSpPr>
          <p:spPr bwMode="auto">
            <a:xfrm>
              <a:off x="1749648" y="4672905"/>
              <a:ext cx="5485689" cy="50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b="1" dirty="0" err="1"/>
                <a:t>r</a:t>
              </a:r>
              <a:r>
                <a:rPr lang="en-US" i="1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t+∆t</a:t>
              </a:r>
              <a:r>
                <a:rPr lang="en-US" dirty="0"/>
                <a:t>) = </a:t>
              </a:r>
              <a:r>
                <a:rPr lang="en-US" b="1" dirty="0" err="1"/>
                <a:t>r</a:t>
              </a:r>
              <a:r>
                <a:rPr lang="en-US" i="1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 + </a:t>
              </a:r>
              <a:r>
                <a:rPr lang="en-US" b="1" dirty="0"/>
                <a:t>v</a:t>
              </a:r>
              <a:r>
                <a:rPr lang="en-US" i="1" baseline="-25000" dirty="0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)·∆t + ½ </a:t>
              </a:r>
              <a:r>
                <a:rPr lang="en-US" b="1" dirty="0" err="1"/>
                <a:t>a</a:t>
              </a:r>
              <a:r>
                <a:rPr lang="en-US" i="1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</a:t>
              </a:r>
              <a:r>
                <a:rPr lang="en-US" baseline="-25000" dirty="0"/>
                <a:t> </a:t>
              </a:r>
              <a:r>
                <a:rPr lang="en-US" sz="4000" b="1" baseline="-25000" dirty="0"/>
                <a:t>˙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dirty="0" err="1">
                  <a:latin typeface="Symbol" charset="0"/>
                  <a:cs typeface="Symbol" charset="0"/>
                </a:rPr>
                <a:t>D</a:t>
              </a:r>
              <a:r>
                <a:rPr lang="en-US" i="1" dirty="0" err="1"/>
                <a:t>t</a:t>
              </a:r>
              <a:r>
                <a:rPr lang="en-US" dirty="0"/>
                <a:t>)</a:t>
              </a:r>
              <a:r>
                <a:rPr lang="en-US" baseline="30000" dirty="0"/>
                <a:t>2</a:t>
              </a:r>
              <a:endParaRPr lang="en-US" b="1" baseline="30000" dirty="0"/>
            </a:p>
          </p:txBody>
        </p:sp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3332736" y="5299669"/>
              <a:ext cx="2319517" cy="461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b="1" dirty="0" err="1"/>
                <a:t>a</a:t>
              </a:r>
              <a:r>
                <a:rPr lang="en-US" i="1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 =</a:t>
              </a:r>
              <a:r>
                <a:rPr lang="en-US" b="1" dirty="0"/>
                <a:t> F</a:t>
              </a:r>
              <a:r>
                <a:rPr lang="en-US" i="1" baseline="-25000" dirty="0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 / m</a:t>
              </a:r>
              <a:r>
                <a:rPr lang="en-US" i="1" baseline="-25000" dirty="0"/>
                <a:t>i</a:t>
              </a:r>
              <a:r>
                <a:rPr lang="en-US" dirty="0"/>
                <a:t> </a:t>
              </a:r>
              <a:endParaRPr lang="en-US" baseline="-25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dirty="0">
                <a:latin typeface="Arial"/>
                <a:cs typeface="Arial"/>
              </a:rPr>
              <a:t>Molecular dynamics, simplified description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5125FA-73E8-4F4B-AC80-CD427488AC36}"/>
              </a:ext>
            </a:extLst>
          </p:cNvPr>
          <p:cNvSpPr/>
          <p:nvPr/>
        </p:nvSpPr>
        <p:spPr>
          <a:xfrm>
            <a:off x="2908084" y="4900658"/>
            <a:ext cx="2393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eaLnBrk="1" hangingPunct="1">
              <a:buNone/>
            </a:pPr>
            <a:r>
              <a:rPr lang="en-US" dirty="0"/>
              <a:t>Calculate forces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95ECBDB-55C6-BB49-BF12-D8D91DDDBDDC}"/>
              </a:ext>
            </a:extLst>
          </p:cNvPr>
          <p:cNvCxnSpPr>
            <a:cxnSpLocks/>
          </p:cNvCxnSpPr>
          <p:nvPr/>
        </p:nvCxnSpPr>
        <p:spPr>
          <a:xfrm flipV="1">
            <a:off x="4209500" y="4019107"/>
            <a:ext cx="284528" cy="8255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79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49167-762E-7F4F-8791-1AE4FB23E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Leapfrog algorithm</a:t>
            </a:r>
            <a:br>
              <a:rPr lang="en-US" sz="2400" dirty="0"/>
            </a:br>
            <a:r>
              <a:rPr lang="en-US" sz="2400" dirty="0"/>
              <a:t>For each particle “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” at a given instant “</a:t>
            </a:r>
            <a:r>
              <a:rPr lang="en-US" sz="2400" i="1" dirty="0"/>
              <a:t>t </a:t>
            </a:r>
            <a:r>
              <a:rPr lang="en-US" sz="2400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3BDE7-282E-C84F-9C0E-9510368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F0F15-4EE7-B848-9679-06E2084802F9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BFF3B8-4130-9B4C-827D-4DFA9FB59A36}"/>
              </a:ext>
            </a:extLst>
          </p:cNvPr>
          <p:cNvGrpSpPr>
            <a:grpSpLocks/>
          </p:cNvGrpSpPr>
          <p:nvPr/>
        </p:nvGrpSpPr>
        <p:grpSpPr bwMode="auto">
          <a:xfrm>
            <a:off x="1828742" y="1520731"/>
            <a:ext cx="5486516" cy="1826993"/>
            <a:chOff x="1749648" y="4672905"/>
            <a:chExt cx="5485689" cy="1827291"/>
          </a:xfrm>
        </p:grpSpPr>
        <p:sp>
          <p:nvSpPr>
            <p:cNvPr id="6" name="TextBox 1">
              <a:extLst>
                <a:ext uri="{FF2B5EF4-FFF2-40B4-BE49-F238E27FC236}">
                  <a16:creationId xmlns:a16="http://schemas.microsoft.com/office/drawing/2014/main" id="{CEB2DBC0-E37A-4344-8609-135D472A30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9648" y="4672905"/>
              <a:ext cx="5485689" cy="50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b="1" dirty="0" err="1"/>
                <a:t>r</a:t>
              </a:r>
              <a:r>
                <a:rPr lang="en-US" i="1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t+∆t</a:t>
              </a:r>
              <a:r>
                <a:rPr lang="en-US" dirty="0"/>
                <a:t>) = </a:t>
              </a:r>
              <a:r>
                <a:rPr lang="en-US" b="1" dirty="0" err="1"/>
                <a:t>r</a:t>
              </a:r>
              <a:r>
                <a:rPr lang="en-US" i="1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 + </a:t>
              </a:r>
              <a:r>
                <a:rPr lang="en-US" b="1" dirty="0"/>
                <a:t>v</a:t>
              </a:r>
              <a:r>
                <a:rPr lang="en-US" i="1" baseline="-25000" dirty="0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)·∆t + ½ </a:t>
              </a:r>
              <a:r>
                <a:rPr lang="en-US" b="1" dirty="0" err="1"/>
                <a:t>a</a:t>
              </a:r>
              <a:r>
                <a:rPr lang="en-US" i="1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</a:t>
              </a:r>
              <a:r>
                <a:rPr lang="en-US" baseline="-25000" dirty="0"/>
                <a:t> </a:t>
              </a:r>
              <a:r>
                <a:rPr lang="en-US" sz="4000" b="1" baseline="-25000" dirty="0"/>
                <a:t>˙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dirty="0" err="1">
                  <a:latin typeface="Symbol" charset="0"/>
                  <a:cs typeface="Symbol" charset="0"/>
                </a:rPr>
                <a:t>D</a:t>
              </a:r>
              <a:r>
                <a:rPr lang="en-US" i="1" dirty="0" err="1"/>
                <a:t>t</a:t>
              </a:r>
              <a:r>
                <a:rPr lang="en-US" dirty="0"/>
                <a:t>)</a:t>
              </a:r>
              <a:r>
                <a:rPr lang="en-US" baseline="30000" dirty="0"/>
                <a:t>2</a:t>
              </a:r>
              <a:endParaRPr lang="en-US" b="1" baseline="30000" dirty="0"/>
            </a:p>
          </p:txBody>
        </p:sp>
        <p:sp>
          <p:nvSpPr>
            <p:cNvPr id="7" name="TextBox 2">
              <a:extLst>
                <a:ext uri="{FF2B5EF4-FFF2-40B4-BE49-F238E27FC236}">
                  <a16:creationId xmlns:a16="http://schemas.microsoft.com/office/drawing/2014/main" id="{C364157F-8664-D444-B15C-E688E0C68A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6313" y="5299671"/>
              <a:ext cx="4672370" cy="120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b="1" dirty="0" err="1"/>
                <a:t>a</a:t>
              </a:r>
              <a:r>
                <a:rPr lang="en-US" i="1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 =</a:t>
              </a:r>
              <a:r>
                <a:rPr lang="en-US" b="1" dirty="0"/>
                <a:t> F</a:t>
              </a:r>
              <a:r>
                <a:rPr lang="en-US" i="1" baseline="-25000" dirty="0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 / m</a:t>
              </a:r>
              <a:r>
                <a:rPr lang="en-US" i="1" baseline="-25000" dirty="0"/>
                <a:t>i</a:t>
              </a:r>
            </a:p>
            <a:p>
              <a:pPr algn="ctr" eaLnBrk="1" hangingPunct="1"/>
              <a:r>
                <a:rPr lang="en-US" b="1" dirty="0"/>
                <a:t>v</a:t>
              </a:r>
              <a:r>
                <a:rPr lang="en-US" i="1" baseline="-25000" dirty="0"/>
                <a:t>i </a:t>
              </a:r>
              <a:r>
                <a:rPr lang="en-US" dirty="0"/>
                <a:t>(</a:t>
              </a:r>
              <a:r>
                <a:rPr lang="en-US" i="1" dirty="0"/>
                <a:t>t </a:t>
              </a:r>
              <a:r>
                <a:rPr lang="en-US" dirty="0"/>
                <a:t>+½ ∆</a:t>
              </a:r>
              <a:r>
                <a:rPr lang="en-US" i="1" dirty="0"/>
                <a:t>t</a:t>
              </a:r>
              <a:r>
                <a:rPr lang="en-US" dirty="0"/>
                <a:t>)</a:t>
              </a:r>
              <a:r>
                <a:rPr lang="en-US" i="1" baseline="-25000" dirty="0"/>
                <a:t> </a:t>
              </a:r>
              <a:r>
                <a:rPr lang="en-US" i="1" dirty="0"/>
                <a:t>= </a:t>
              </a:r>
              <a:r>
                <a:rPr lang="en-US" b="1" dirty="0"/>
                <a:t>v</a:t>
              </a:r>
              <a:r>
                <a:rPr lang="en-US" i="1" baseline="-25000" dirty="0"/>
                <a:t>i </a:t>
              </a:r>
              <a:r>
                <a:rPr lang="en-US" dirty="0"/>
                <a:t>(</a:t>
              </a:r>
              <a:r>
                <a:rPr lang="en-US" i="1" dirty="0"/>
                <a:t>t –</a:t>
              </a:r>
              <a:r>
                <a:rPr lang="en-US" dirty="0"/>
                <a:t>½ ∆</a:t>
              </a:r>
              <a:r>
                <a:rPr lang="en-US" i="1" dirty="0"/>
                <a:t>t</a:t>
              </a:r>
              <a:r>
                <a:rPr lang="en-US" dirty="0"/>
                <a:t>) </a:t>
              </a:r>
              <a:r>
                <a:rPr lang="en-US" i="1" dirty="0"/>
                <a:t>+ </a:t>
              </a:r>
              <a:r>
                <a:rPr lang="en-US" b="1" dirty="0" err="1"/>
                <a:t>a</a:t>
              </a:r>
              <a:r>
                <a:rPr lang="en-US" i="1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</a:t>
              </a:r>
              <a:r>
                <a:rPr lang="en-US" b="1" dirty="0"/>
                <a:t>·</a:t>
              </a:r>
              <a:r>
                <a:rPr lang="en-US" dirty="0"/>
                <a:t>∆</a:t>
              </a:r>
              <a:r>
                <a:rPr lang="en-US" i="1" dirty="0"/>
                <a:t>t</a:t>
              </a:r>
            </a:p>
            <a:p>
              <a:pPr algn="ctr" eaLnBrk="1" hangingPunct="1"/>
              <a:r>
                <a:rPr lang="en-US" b="1" dirty="0" err="1"/>
                <a:t>r</a:t>
              </a:r>
              <a:r>
                <a:rPr lang="en-US" i="1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t+∆t</a:t>
              </a:r>
              <a:r>
                <a:rPr lang="en-US" dirty="0"/>
                <a:t>) = </a:t>
              </a:r>
              <a:r>
                <a:rPr lang="en-US" b="1" dirty="0" err="1"/>
                <a:t>r</a:t>
              </a:r>
              <a:r>
                <a:rPr lang="en-US" i="1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 + </a:t>
              </a:r>
              <a:r>
                <a:rPr lang="en-US" b="1" dirty="0"/>
                <a:t>v</a:t>
              </a:r>
              <a:r>
                <a:rPr lang="en-US" i="1" baseline="-25000" dirty="0"/>
                <a:t>i</a:t>
              </a:r>
              <a:r>
                <a:rPr lang="en-US" baseline="-25000" dirty="0"/>
                <a:t> 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 +½ ∆</a:t>
              </a:r>
              <a:r>
                <a:rPr lang="en-US" i="1" dirty="0"/>
                <a:t>t</a:t>
              </a:r>
              <a:r>
                <a:rPr lang="en-US" dirty="0"/>
                <a:t>)</a:t>
              </a:r>
              <a:r>
                <a:rPr lang="en-US" b="1" dirty="0"/>
                <a:t>·</a:t>
              </a:r>
              <a:r>
                <a:rPr lang="en-US" dirty="0"/>
                <a:t>∆t</a:t>
              </a:r>
              <a:endParaRPr lang="en-US" i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636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EC8ADC29-A784-374E-B9FC-C8A19312C763}"/>
              </a:ext>
            </a:extLst>
          </p:cNvPr>
          <p:cNvSpPr txBox="1"/>
          <p:nvPr/>
        </p:nvSpPr>
        <p:spPr>
          <a:xfrm>
            <a:off x="0" y="4467244"/>
            <a:ext cx="90620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.    .    .    .    .    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3BDE7-282E-C84F-9C0E-9510368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F0F15-4EE7-B848-9679-06E2084802F9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C364157F-8664-D444-B15C-E688E0C68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180" y="1890241"/>
            <a:ext cx="51876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 err="1"/>
              <a:t>ax</a:t>
            </a:r>
            <a:r>
              <a:rPr lang="en-US" i="1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=</a:t>
            </a:r>
            <a:r>
              <a:rPr lang="en-US" b="1" dirty="0"/>
              <a:t> </a:t>
            </a:r>
            <a:r>
              <a:rPr lang="en-US" dirty="0" err="1"/>
              <a:t>Fx</a:t>
            </a:r>
            <a:r>
              <a:rPr lang="en-US" i="1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/ m</a:t>
            </a:r>
            <a:r>
              <a:rPr lang="en-US" i="1" baseline="-25000" dirty="0"/>
              <a:t>i</a:t>
            </a:r>
          </a:p>
          <a:p>
            <a:pPr algn="ctr" eaLnBrk="1" hangingPunct="1"/>
            <a:r>
              <a:rPr lang="en-US" dirty="0" err="1"/>
              <a:t>vx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dirty="0"/>
              <a:t>(</a:t>
            </a:r>
            <a:r>
              <a:rPr lang="en-US" i="1" dirty="0"/>
              <a:t>t </a:t>
            </a:r>
            <a:r>
              <a:rPr lang="en-US" dirty="0"/>
              <a:t>+½ ∆</a:t>
            </a:r>
            <a:r>
              <a:rPr lang="en-US" i="1" dirty="0"/>
              <a:t>t</a:t>
            </a:r>
            <a:r>
              <a:rPr lang="en-US" dirty="0"/>
              <a:t>)</a:t>
            </a:r>
            <a:r>
              <a:rPr lang="en-US" i="1" baseline="-25000" dirty="0"/>
              <a:t> </a:t>
            </a:r>
            <a:r>
              <a:rPr lang="en-US" i="1" dirty="0"/>
              <a:t>= </a:t>
            </a:r>
            <a:r>
              <a:rPr lang="en-US" dirty="0" err="1"/>
              <a:t>vx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dirty="0"/>
              <a:t>(</a:t>
            </a:r>
            <a:r>
              <a:rPr lang="en-US" i="1" dirty="0"/>
              <a:t>t –</a:t>
            </a:r>
            <a:r>
              <a:rPr lang="en-US" dirty="0"/>
              <a:t>½ ∆</a:t>
            </a:r>
            <a:r>
              <a:rPr lang="en-US" i="1" dirty="0"/>
              <a:t>t</a:t>
            </a:r>
            <a:r>
              <a:rPr lang="en-US" dirty="0"/>
              <a:t>) </a:t>
            </a:r>
            <a:r>
              <a:rPr lang="en-US" i="1" dirty="0"/>
              <a:t>+ </a:t>
            </a:r>
            <a:r>
              <a:rPr lang="en-US" dirty="0" err="1"/>
              <a:t>ax</a:t>
            </a:r>
            <a:r>
              <a:rPr lang="en-US" i="1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  <a:r>
              <a:rPr lang="en-US" b="1" dirty="0"/>
              <a:t>·</a:t>
            </a:r>
            <a:r>
              <a:rPr lang="en-US" dirty="0"/>
              <a:t>∆</a:t>
            </a:r>
            <a:r>
              <a:rPr lang="en-US" i="1" dirty="0"/>
              <a:t>t</a:t>
            </a:r>
          </a:p>
          <a:p>
            <a:pPr algn="ctr" eaLnBrk="1" hangingPunct="1"/>
            <a:r>
              <a:rPr lang="en-US" dirty="0"/>
              <a:t>x</a:t>
            </a:r>
            <a:r>
              <a:rPr lang="en-US" i="1" baseline="-25000" dirty="0"/>
              <a:t>i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t+∆t</a:t>
            </a:r>
            <a:r>
              <a:rPr lang="en-US" dirty="0"/>
              <a:t>) = x</a:t>
            </a:r>
            <a:r>
              <a:rPr lang="en-US" i="1" baseline="-25000" dirty="0"/>
              <a:t>i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+ </a:t>
            </a:r>
            <a:r>
              <a:rPr lang="en-US" dirty="0" err="1"/>
              <a:t>vx</a:t>
            </a:r>
            <a:r>
              <a:rPr lang="en-US" i="1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 +½ ∆</a:t>
            </a:r>
            <a:r>
              <a:rPr lang="en-US" i="1" dirty="0"/>
              <a:t>t</a:t>
            </a:r>
            <a:r>
              <a:rPr lang="en-US" dirty="0"/>
              <a:t>)</a:t>
            </a:r>
            <a:r>
              <a:rPr lang="en-US" b="1" dirty="0"/>
              <a:t>·</a:t>
            </a:r>
            <a:r>
              <a:rPr lang="en-US" i="1" dirty="0"/>
              <a:t>∆t</a:t>
            </a:r>
            <a:endParaRPr lang="en-US" i="1" baseline="-25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6B2DD0-CC04-F543-987B-882E6B33CCD0}"/>
              </a:ext>
            </a:extLst>
          </p:cNvPr>
          <p:cNvSpPr txBox="1"/>
          <p:nvPr/>
        </p:nvSpPr>
        <p:spPr>
          <a:xfrm>
            <a:off x="0" y="3282377"/>
            <a:ext cx="90620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.    .    .    .    .    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53BE1F-9515-0A4C-950E-AB237258CE86}"/>
              </a:ext>
            </a:extLst>
          </p:cNvPr>
          <p:cNvSpPr txBox="1"/>
          <p:nvPr/>
        </p:nvSpPr>
        <p:spPr>
          <a:xfrm>
            <a:off x="874886" y="3642803"/>
            <a:ext cx="73548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.    .    .    .    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BE34BA1-C462-5D4D-B52D-FD51BA5A7023}"/>
              </a:ext>
            </a:extLst>
          </p:cNvPr>
          <p:cNvCxnSpPr>
            <a:cxnSpLocks/>
          </p:cNvCxnSpPr>
          <p:nvPr/>
        </p:nvCxnSpPr>
        <p:spPr>
          <a:xfrm>
            <a:off x="79813" y="5986632"/>
            <a:ext cx="84152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CC777F3-2B8A-F74E-BB9E-717EED5CA5D5}"/>
              </a:ext>
            </a:extLst>
          </p:cNvPr>
          <p:cNvSpPr txBox="1"/>
          <p:nvPr/>
        </p:nvSpPr>
        <p:spPr>
          <a:xfrm>
            <a:off x="7620000" y="5986632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99E6E6-176F-2043-99FB-EB3A3AF2E080}"/>
              </a:ext>
            </a:extLst>
          </p:cNvPr>
          <p:cNvSpPr txBox="1"/>
          <p:nvPr/>
        </p:nvSpPr>
        <p:spPr>
          <a:xfrm>
            <a:off x="79813" y="383637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x(-1)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1F8CCF-831E-1848-8A10-075432252F68}"/>
              </a:ext>
            </a:extLst>
          </p:cNvPr>
          <p:cNvSpPr txBox="1"/>
          <p:nvPr/>
        </p:nvSpPr>
        <p:spPr>
          <a:xfrm>
            <a:off x="1549736" y="3836373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x(0)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B62DCA-AC27-DA49-8453-83BD92CA00E1}"/>
              </a:ext>
            </a:extLst>
          </p:cNvPr>
          <p:cNvSpPr txBox="1"/>
          <p:nvPr/>
        </p:nvSpPr>
        <p:spPr>
          <a:xfrm>
            <a:off x="3245800" y="381982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x(1)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8634C2-BEEB-094E-9DD0-C6BCE9EBE2AD}"/>
              </a:ext>
            </a:extLst>
          </p:cNvPr>
          <p:cNvSpPr txBox="1"/>
          <p:nvPr/>
        </p:nvSpPr>
        <p:spPr>
          <a:xfrm>
            <a:off x="5011360" y="3819824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x(2)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2626D0-A8CA-8F4E-A884-1B3499812D1C}"/>
              </a:ext>
            </a:extLst>
          </p:cNvPr>
          <p:cNvSpPr txBox="1"/>
          <p:nvPr/>
        </p:nvSpPr>
        <p:spPr>
          <a:xfrm>
            <a:off x="1010889" y="4846568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vx</a:t>
            </a:r>
            <a:r>
              <a:rPr lang="en-US" dirty="0"/>
              <a:t>(-½)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96E67E-F772-A142-A726-CC03565C3CCF}"/>
              </a:ext>
            </a:extLst>
          </p:cNvPr>
          <p:cNvSpPr txBox="1"/>
          <p:nvPr/>
        </p:nvSpPr>
        <p:spPr>
          <a:xfrm>
            <a:off x="2480812" y="4846567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vx</a:t>
            </a:r>
            <a:r>
              <a:rPr lang="en-US" dirty="0"/>
              <a:t>(½)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0AE3E2-68B6-3C42-82EE-D6B2D260D536}"/>
              </a:ext>
            </a:extLst>
          </p:cNvPr>
          <p:cNvSpPr txBox="1"/>
          <p:nvPr/>
        </p:nvSpPr>
        <p:spPr>
          <a:xfrm>
            <a:off x="4176876" y="4830019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vx</a:t>
            </a:r>
            <a:r>
              <a:rPr lang="en-US" dirty="0"/>
              <a:t>(3/2)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E43C3C-A54B-D647-B8C1-FD76EE7CD04F}"/>
              </a:ext>
            </a:extLst>
          </p:cNvPr>
          <p:cNvSpPr txBox="1"/>
          <p:nvPr/>
        </p:nvSpPr>
        <p:spPr>
          <a:xfrm>
            <a:off x="199460" y="6017235"/>
            <a:ext cx="5758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     -1/2     0       1/2      1       3/2     2 …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47F19-9903-384F-AB1D-D23E26FDEA6A}"/>
              </a:ext>
            </a:extLst>
          </p:cNvPr>
          <p:cNvSpPr txBox="1"/>
          <p:nvPr/>
        </p:nvSpPr>
        <p:spPr>
          <a:xfrm>
            <a:off x="1778930" y="5150835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ax(0)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FF7A8D-9338-4244-BDD8-6B96790909F2}"/>
              </a:ext>
            </a:extLst>
          </p:cNvPr>
          <p:cNvSpPr txBox="1"/>
          <p:nvPr/>
        </p:nvSpPr>
        <p:spPr>
          <a:xfrm>
            <a:off x="3456898" y="5141354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ax(1)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484467-495D-B54B-9EF9-2F98F09CFFF9}"/>
              </a:ext>
            </a:extLst>
          </p:cNvPr>
          <p:cNvSpPr txBox="1"/>
          <p:nvPr/>
        </p:nvSpPr>
        <p:spPr>
          <a:xfrm>
            <a:off x="3314283" y="1455846"/>
            <a:ext cx="2515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one dimension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197E8E-EAC8-8346-A6C3-C8B0A89E39F3}"/>
              </a:ext>
            </a:extLst>
          </p:cNvPr>
          <p:cNvSpPr/>
          <p:nvPr/>
        </p:nvSpPr>
        <p:spPr>
          <a:xfrm>
            <a:off x="3854492" y="3347109"/>
            <a:ext cx="893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∆</a:t>
            </a:r>
            <a:r>
              <a:rPr lang="en-US" i="1" dirty="0"/>
              <a:t>t </a:t>
            </a:r>
            <a:r>
              <a:rPr lang="en-US" dirty="0"/>
              <a:t>=1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57FBB02B-5B80-4543-A964-4F1128772088}"/>
              </a:ext>
            </a:extLst>
          </p:cNvPr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400"/>
              <a:t>Leapfrog algorithm</a:t>
            </a:r>
            <a:br>
              <a:rPr lang="en-US" sz="2400"/>
            </a:br>
            <a:r>
              <a:rPr lang="en-US" sz="2400"/>
              <a:t>For each particle “</a:t>
            </a:r>
            <a:r>
              <a:rPr lang="en-US" sz="2400" i="1"/>
              <a:t>i </a:t>
            </a:r>
            <a:r>
              <a:rPr lang="en-US" sz="2400"/>
              <a:t>” at a given instant “</a:t>
            </a:r>
            <a:r>
              <a:rPr lang="en-US" sz="2400" i="1"/>
              <a:t>t </a:t>
            </a:r>
            <a:r>
              <a:rPr lang="en-US" sz="240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724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3BDE7-282E-C84F-9C0E-9510368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F0F15-4EE7-B848-9679-06E2084802F9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1B9B1E-ED72-BD4C-9790-AC11AC646B8C}"/>
              </a:ext>
            </a:extLst>
          </p:cNvPr>
          <p:cNvSpPr txBox="1"/>
          <p:nvPr/>
        </p:nvSpPr>
        <p:spPr>
          <a:xfrm>
            <a:off x="6558842" y="2247605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baseline="-25000" dirty="0" err="1"/>
              <a:t>x</a:t>
            </a:r>
            <a:r>
              <a:rPr lang="en-US" dirty="0"/>
              <a:t>= – </a:t>
            </a:r>
            <a:r>
              <a:rPr lang="en-US" dirty="0" err="1"/>
              <a:t>k·x</a:t>
            </a:r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0B7C6FD-0914-7344-8D5C-963F5D365961}"/>
              </a:ext>
            </a:extLst>
          </p:cNvPr>
          <p:cNvSpPr/>
          <p:nvPr/>
        </p:nvSpPr>
        <p:spPr>
          <a:xfrm>
            <a:off x="5864285" y="3553214"/>
            <a:ext cx="623860" cy="62209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17D85F3-5846-4E45-8E3C-9BF481A865B9}"/>
              </a:ext>
            </a:extLst>
          </p:cNvPr>
          <p:cNvSpPr/>
          <p:nvPr/>
        </p:nvSpPr>
        <p:spPr>
          <a:xfrm>
            <a:off x="7976218" y="3652866"/>
            <a:ext cx="451703" cy="4227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CC84121-B0A7-9E40-8695-074DFDBAB95E}"/>
              </a:ext>
            </a:extLst>
          </p:cNvPr>
          <p:cNvCxnSpPr>
            <a:cxnSpLocks/>
          </p:cNvCxnSpPr>
          <p:nvPr/>
        </p:nvCxnSpPr>
        <p:spPr>
          <a:xfrm flipH="1">
            <a:off x="7538682" y="3884096"/>
            <a:ext cx="639954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20D396D-75B1-3045-950B-2E20BC8E53E0}"/>
              </a:ext>
            </a:extLst>
          </p:cNvPr>
          <p:cNvCxnSpPr>
            <a:cxnSpLocks/>
          </p:cNvCxnSpPr>
          <p:nvPr/>
        </p:nvCxnSpPr>
        <p:spPr>
          <a:xfrm>
            <a:off x="6198760" y="3884096"/>
            <a:ext cx="663387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9B66123D-84EF-8C42-85CA-32028E08B516}"/>
              </a:ext>
            </a:extLst>
          </p:cNvPr>
          <p:cNvSpPr txBox="1"/>
          <p:nvPr/>
        </p:nvSpPr>
        <p:spPr>
          <a:xfrm>
            <a:off x="7666878" y="328737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endParaRPr lang="en-US" baseline="-250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EBD1182-C33F-A445-9EA9-015BE2A4A6AB}"/>
              </a:ext>
            </a:extLst>
          </p:cNvPr>
          <p:cNvSpPr txBox="1"/>
          <p:nvPr/>
        </p:nvSpPr>
        <p:spPr>
          <a:xfrm>
            <a:off x="6389982" y="3260992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endParaRPr lang="en-US" baseline="-25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B370D2A-73C7-9F48-AA28-CD2AD8F1CC30}"/>
              </a:ext>
            </a:extLst>
          </p:cNvPr>
          <p:cNvSpPr txBox="1"/>
          <p:nvPr/>
        </p:nvSpPr>
        <p:spPr>
          <a:xfrm>
            <a:off x="5700295" y="1767883"/>
            <a:ext cx="2754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harmonic oscillator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1AEB3E58-F62D-4D45-B54C-92F9104EA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746" y="158136"/>
            <a:ext cx="3559569" cy="12971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rc 1">
            <a:extLst>
              <a:ext uri="{FF2B5EF4-FFF2-40B4-BE49-F238E27FC236}">
                <a16:creationId xmlns:a16="http://schemas.microsoft.com/office/drawing/2014/main" id="{A314056B-E3F8-B54E-A53C-ABE39FAC329F}"/>
              </a:ext>
            </a:extLst>
          </p:cNvPr>
          <p:cNvSpPr/>
          <p:nvPr/>
        </p:nvSpPr>
        <p:spPr>
          <a:xfrm rot="8046966">
            <a:off x="5342484" y="1074409"/>
            <a:ext cx="3514771" cy="3648412"/>
          </a:xfrm>
          <a:prstGeom prst="arc">
            <a:avLst>
              <a:gd name="adj1" fmla="val 14791529"/>
              <a:gd name="adj2" fmla="val 133408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155894-BD10-1E4D-AB50-6B7710570DCA}"/>
              </a:ext>
            </a:extLst>
          </p:cNvPr>
          <p:cNvSpPr txBox="1"/>
          <p:nvPr/>
        </p:nvSpPr>
        <p:spPr>
          <a:xfrm>
            <a:off x="4557564" y="33223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628B0F8-ED01-614E-899B-BA0E9B0C368A}"/>
              </a:ext>
            </a:extLst>
          </p:cNvPr>
          <p:cNvCxnSpPr/>
          <p:nvPr/>
        </p:nvCxnSpPr>
        <p:spPr>
          <a:xfrm flipV="1">
            <a:off x="5182166" y="3023601"/>
            <a:ext cx="0" cy="18268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AC10B07-0580-EB46-AA79-9717072DCCA4}"/>
              </a:ext>
            </a:extLst>
          </p:cNvPr>
          <p:cNvCxnSpPr/>
          <p:nvPr/>
        </p:nvCxnSpPr>
        <p:spPr>
          <a:xfrm>
            <a:off x="5191432" y="4876800"/>
            <a:ext cx="36182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F303BB8-18D2-D44C-AEBC-B8A37FFFCACF}"/>
              </a:ext>
            </a:extLst>
          </p:cNvPr>
          <p:cNvSpPr txBox="1"/>
          <p:nvPr/>
        </p:nvSpPr>
        <p:spPr>
          <a:xfrm>
            <a:off x="8202069" y="497751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FA84C6-FF11-3047-A748-E35CF7994137}"/>
              </a:ext>
            </a:extLst>
          </p:cNvPr>
          <p:cNvSpPr txBox="1"/>
          <p:nvPr/>
        </p:nvSpPr>
        <p:spPr>
          <a:xfrm>
            <a:off x="728420" y="1503336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352132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3BDE7-282E-C84F-9C0E-9510368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F0F15-4EE7-B848-9679-06E2084802F9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1519CA0-44B2-1D47-8792-956EA1257E70}"/>
              </a:ext>
            </a:extLst>
          </p:cNvPr>
          <p:cNvGrpSpPr/>
          <p:nvPr/>
        </p:nvGrpSpPr>
        <p:grpSpPr>
          <a:xfrm>
            <a:off x="885282" y="3702068"/>
            <a:ext cx="2626040" cy="584775"/>
            <a:chOff x="885282" y="3702068"/>
            <a:chExt cx="2626040" cy="58477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B1B9B1E-ED72-BD4C-9790-AC11AC646B8C}"/>
                </a:ext>
              </a:extLst>
            </p:cNvPr>
            <p:cNvSpPr txBox="1"/>
            <p:nvPr/>
          </p:nvSpPr>
          <p:spPr>
            <a:xfrm>
              <a:off x="885282" y="3763624"/>
              <a:ext cx="26260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F</a:t>
              </a:r>
              <a:r>
                <a:rPr lang="en-US" dirty="0"/>
                <a:t>= –    U(| r</a:t>
              </a:r>
              <a:r>
                <a:rPr lang="en-US" baseline="-25000" dirty="0"/>
                <a:t>1 </a:t>
              </a:r>
              <a:r>
                <a:rPr lang="en-US" dirty="0"/>
                <a:t>– r</a:t>
              </a:r>
              <a:r>
                <a:rPr lang="en-US" baseline="-25000" dirty="0"/>
                <a:t>2 </a:t>
              </a:r>
              <a:r>
                <a:rPr lang="en-US" dirty="0"/>
                <a:t>|)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27AA535-D50E-2C41-8BC5-4829F079A602}"/>
                </a:ext>
              </a:extLst>
            </p:cNvPr>
            <p:cNvSpPr txBox="1"/>
            <p:nvPr/>
          </p:nvSpPr>
          <p:spPr>
            <a:xfrm rot="10800000">
              <a:off x="1550352" y="3702068"/>
              <a:ext cx="4363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∆</a:t>
              </a:r>
            </a:p>
          </p:txBody>
        </p:sp>
      </p:grpSp>
      <p:pic>
        <p:nvPicPr>
          <p:cNvPr id="1026" name="Picture 2" descr="http://umdberg.pbworks.com/f/1321292922/6-12%20potential.gif">
            <a:extLst>
              <a:ext uri="{FF2B5EF4-FFF2-40B4-BE49-F238E27FC236}">
                <a16:creationId xmlns:a16="http://schemas.microsoft.com/office/drawing/2014/main" id="{C8CC4114-2D85-FE4F-9EA8-15FB16049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548" y="2642573"/>
            <a:ext cx="5081639" cy="32844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C68898F2-D064-A34B-A37F-D0F1D6F543D7}"/>
              </a:ext>
            </a:extLst>
          </p:cNvPr>
          <p:cNvSpPr txBox="1"/>
          <p:nvPr/>
        </p:nvSpPr>
        <p:spPr>
          <a:xfrm>
            <a:off x="3785420" y="2411516"/>
            <a:ext cx="4074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F0F3A94-150E-C142-BC37-97A4A970B56A}"/>
              </a:ext>
            </a:extLst>
          </p:cNvPr>
          <p:cNvSpPr txBox="1"/>
          <p:nvPr/>
        </p:nvSpPr>
        <p:spPr>
          <a:xfrm>
            <a:off x="8691127" y="3932902"/>
            <a:ext cx="35618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0B7C6FD-0914-7344-8D5C-963F5D365961}"/>
              </a:ext>
            </a:extLst>
          </p:cNvPr>
          <p:cNvSpPr/>
          <p:nvPr/>
        </p:nvSpPr>
        <p:spPr>
          <a:xfrm>
            <a:off x="3654687" y="5927047"/>
            <a:ext cx="623860" cy="62209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17D85F3-5846-4E45-8E3C-9BF481A865B9}"/>
              </a:ext>
            </a:extLst>
          </p:cNvPr>
          <p:cNvSpPr/>
          <p:nvPr/>
        </p:nvSpPr>
        <p:spPr>
          <a:xfrm>
            <a:off x="5766620" y="6026699"/>
            <a:ext cx="451703" cy="4227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CC84121-B0A7-9E40-8695-074DFDBAB95E}"/>
              </a:ext>
            </a:extLst>
          </p:cNvPr>
          <p:cNvCxnSpPr>
            <a:cxnSpLocks/>
          </p:cNvCxnSpPr>
          <p:nvPr/>
        </p:nvCxnSpPr>
        <p:spPr>
          <a:xfrm flipH="1">
            <a:off x="5329084" y="6257929"/>
            <a:ext cx="639954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20D396D-75B1-3045-950B-2E20BC8E53E0}"/>
              </a:ext>
            </a:extLst>
          </p:cNvPr>
          <p:cNvCxnSpPr>
            <a:cxnSpLocks/>
          </p:cNvCxnSpPr>
          <p:nvPr/>
        </p:nvCxnSpPr>
        <p:spPr>
          <a:xfrm>
            <a:off x="3989162" y="6257929"/>
            <a:ext cx="663387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9B66123D-84EF-8C42-85CA-32028E08B516}"/>
              </a:ext>
            </a:extLst>
          </p:cNvPr>
          <p:cNvSpPr txBox="1"/>
          <p:nvPr/>
        </p:nvSpPr>
        <p:spPr>
          <a:xfrm>
            <a:off x="5457280" y="566121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endParaRPr lang="en-US" baseline="-250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EBD1182-C33F-A445-9EA9-015BE2A4A6AB}"/>
              </a:ext>
            </a:extLst>
          </p:cNvPr>
          <p:cNvSpPr txBox="1"/>
          <p:nvPr/>
        </p:nvSpPr>
        <p:spPr>
          <a:xfrm>
            <a:off x="4180384" y="563482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endParaRPr lang="en-US" baseline="-25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B370D2A-73C7-9F48-AA28-CD2AD8F1CC30}"/>
              </a:ext>
            </a:extLst>
          </p:cNvPr>
          <p:cNvSpPr txBox="1"/>
          <p:nvPr/>
        </p:nvSpPr>
        <p:spPr>
          <a:xfrm>
            <a:off x="4571650" y="1996017"/>
            <a:ext cx="4499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Lennard-Jones type of</a:t>
            </a:r>
          </a:p>
          <a:p>
            <a:r>
              <a:rPr lang="en-US" dirty="0"/>
              <a:t>Interaction in diatomic molecule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545329-D60D-7E49-AF7E-DD6A2E55C6A8}"/>
              </a:ext>
            </a:extLst>
          </p:cNvPr>
          <p:cNvSpPr txBox="1"/>
          <p:nvPr/>
        </p:nvSpPr>
        <p:spPr>
          <a:xfrm>
            <a:off x="728420" y="1503336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158625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047BE-975F-DE4B-BA6C-753AE5126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F0F15-4EE7-B848-9679-06E2084802F9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A83CE5-AEBD-7447-B938-BB69F17D6548}"/>
              </a:ext>
            </a:extLst>
          </p:cNvPr>
          <p:cNvSpPr/>
          <p:nvPr/>
        </p:nvSpPr>
        <p:spPr>
          <a:xfrm>
            <a:off x="4393520" y="3428573"/>
            <a:ext cx="451703" cy="4227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62BA765-21BA-FF40-871C-0A03B2FB8CDD}"/>
              </a:ext>
            </a:extLst>
          </p:cNvPr>
          <p:cNvSpPr/>
          <p:nvPr/>
        </p:nvSpPr>
        <p:spPr>
          <a:xfrm>
            <a:off x="2039182" y="4508444"/>
            <a:ext cx="623860" cy="62209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320EF63-168A-4340-AFA8-176C98291612}"/>
              </a:ext>
            </a:extLst>
          </p:cNvPr>
          <p:cNvCxnSpPr>
            <a:cxnSpLocks/>
          </p:cNvCxnSpPr>
          <p:nvPr/>
        </p:nvCxnSpPr>
        <p:spPr>
          <a:xfrm flipH="1">
            <a:off x="2351112" y="3639966"/>
            <a:ext cx="2268260" cy="1179524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941CD35-B54E-8146-B770-28272AA51A5A}"/>
              </a:ext>
            </a:extLst>
          </p:cNvPr>
          <p:cNvSpPr txBox="1"/>
          <p:nvPr/>
        </p:nvSpPr>
        <p:spPr>
          <a:xfrm>
            <a:off x="3046500" y="385136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FE7372-76CA-D44B-BFE5-C4D2761809D3}"/>
              </a:ext>
            </a:extLst>
          </p:cNvPr>
          <p:cNvCxnSpPr>
            <a:cxnSpLocks/>
          </p:cNvCxnSpPr>
          <p:nvPr/>
        </p:nvCxnSpPr>
        <p:spPr>
          <a:xfrm flipH="1">
            <a:off x="2351112" y="3620302"/>
            <a:ext cx="225842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F8EA145-75BD-2F48-BCAB-46E54CABE46F}"/>
              </a:ext>
            </a:extLst>
          </p:cNvPr>
          <p:cNvCxnSpPr>
            <a:cxnSpLocks/>
          </p:cNvCxnSpPr>
          <p:nvPr/>
        </p:nvCxnSpPr>
        <p:spPr>
          <a:xfrm>
            <a:off x="4609541" y="3639966"/>
            <a:ext cx="0" cy="12634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C614B8C-4AC0-EA44-A4FF-F6711B613963}"/>
              </a:ext>
            </a:extLst>
          </p:cNvPr>
          <p:cNvSpPr txBox="1"/>
          <p:nvPr/>
        </p:nvSpPr>
        <p:spPr>
          <a:xfrm>
            <a:off x="4693897" y="422972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baseline="-25000" dirty="0" err="1"/>
              <a:t>y</a:t>
            </a:r>
            <a:endParaRPr lang="en-US" baseline="-25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16CF83-D305-1B49-AF24-81F87C7E1A0A}"/>
              </a:ext>
            </a:extLst>
          </p:cNvPr>
          <p:cNvSpPr txBox="1"/>
          <p:nvPr/>
        </p:nvSpPr>
        <p:spPr>
          <a:xfrm>
            <a:off x="3148882" y="3053166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baseline="-25000" dirty="0" err="1"/>
              <a:t>x</a:t>
            </a:r>
            <a:endParaRPr lang="en-US" baseline="-25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7788CF-EA48-594E-8F06-BFCA1620EC38}"/>
              </a:ext>
            </a:extLst>
          </p:cNvPr>
          <p:cNvSpPr txBox="1"/>
          <p:nvPr/>
        </p:nvSpPr>
        <p:spPr>
          <a:xfrm>
            <a:off x="362422" y="411050"/>
            <a:ext cx="89571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The total force on </a:t>
            </a:r>
            <a:r>
              <a:rPr lang="sv-SE" dirty="0" err="1"/>
              <a:t>particle</a:t>
            </a:r>
            <a:r>
              <a:rPr lang="sv-SE" dirty="0"/>
              <a:t> "i" at </a:t>
            </a:r>
            <a:r>
              <a:rPr lang="sv-SE" dirty="0" err="1"/>
              <a:t>each</a:t>
            </a:r>
            <a:r>
              <a:rPr lang="sv-SE" dirty="0"/>
              <a:t> given </a:t>
            </a:r>
            <a:r>
              <a:rPr lang="sv-SE" dirty="0" err="1"/>
              <a:t>time</a:t>
            </a:r>
            <a:r>
              <a:rPr lang="sv-SE" dirty="0"/>
              <a:t> "t" is </a:t>
            </a:r>
            <a:r>
              <a:rPr lang="sv-SE" dirty="0" err="1"/>
              <a:t>obtained</a:t>
            </a:r>
            <a:r>
              <a:rPr lang="sv-SE" dirty="0"/>
              <a:t> </a:t>
            </a:r>
          </a:p>
          <a:p>
            <a:r>
              <a:rPr lang="sv-SE" dirty="0"/>
              <a:t>by summation over all </a:t>
            </a:r>
            <a:r>
              <a:rPr lang="sv-SE" dirty="0" err="1"/>
              <a:t>forces</a:t>
            </a:r>
            <a:r>
              <a:rPr lang="sv-SE" dirty="0"/>
              <a:t> "</a:t>
            </a:r>
            <a:r>
              <a:rPr lang="sv-SE" b="1" dirty="0"/>
              <a:t>F</a:t>
            </a:r>
            <a:r>
              <a:rPr lang="sv-SE" baseline="-25000" dirty="0"/>
              <a:t>i</a:t>
            </a:r>
            <a:r>
              <a:rPr lang="sv-SE" dirty="0"/>
              <a:t>"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act</a:t>
            </a:r>
            <a:r>
              <a:rPr lang="sv-SE" dirty="0"/>
              <a:t> on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particle</a:t>
            </a:r>
            <a:endParaRPr lang="sv-SE" dirty="0"/>
          </a:p>
          <a:p>
            <a:endParaRPr lang="sv-SE" dirty="0"/>
          </a:p>
          <a:p>
            <a:r>
              <a:rPr lang="sv-SE" dirty="0"/>
              <a:t>It is </a:t>
            </a:r>
            <a:r>
              <a:rPr lang="sv-SE" dirty="0" err="1"/>
              <a:t>convenient</a:t>
            </a:r>
            <a:r>
              <a:rPr lang="sv-SE" dirty="0"/>
              <a:t> to express the total force as </a:t>
            </a:r>
            <a:r>
              <a:rPr lang="sv-SE" dirty="0" err="1"/>
              <a:t>sum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Cartesian</a:t>
            </a:r>
            <a:endParaRPr lang="sv-SE" dirty="0"/>
          </a:p>
          <a:p>
            <a:r>
              <a:rPr lang="sv-SE" dirty="0" err="1"/>
              <a:t>components</a:t>
            </a:r>
            <a:r>
              <a:rPr lang="sv-SE" dirty="0"/>
              <a:t>.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facilitates</a:t>
            </a:r>
            <a:r>
              <a:rPr lang="sv-SE" dirty="0"/>
              <a:t> the </a:t>
            </a:r>
            <a:r>
              <a:rPr lang="sv-SE" dirty="0" err="1"/>
              <a:t>computation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components</a:t>
            </a:r>
            <a:r>
              <a:rPr lang="sv-SE" dirty="0"/>
              <a:t> </a:t>
            </a:r>
          </a:p>
          <a:p>
            <a:r>
              <a:rPr lang="sv-SE" dirty="0" err="1"/>
              <a:t>of</a:t>
            </a:r>
            <a:r>
              <a:rPr lang="sv-SE" dirty="0"/>
              <a:t> the acceleration a</a:t>
            </a:r>
            <a:r>
              <a:rPr lang="sv-SE" baseline="-25000" dirty="0"/>
              <a:t>x</a:t>
            </a:r>
            <a:r>
              <a:rPr lang="sv-SE" dirty="0"/>
              <a:t>, </a:t>
            </a:r>
            <a:r>
              <a:rPr lang="sv-SE" dirty="0" err="1"/>
              <a:t>a</a:t>
            </a:r>
            <a:r>
              <a:rPr lang="sv-SE" baseline="-25000" dirty="0" err="1"/>
              <a:t>y</a:t>
            </a:r>
            <a:r>
              <a:rPr lang="sv-SE" dirty="0"/>
              <a:t>, </a:t>
            </a:r>
            <a:r>
              <a:rPr lang="sv-SE" dirty="0" err="1"/>
              <a:t>a</a:t>
            </a:r>
            <a:r>
              <a:rPr lang="sv-SE" baseline="-25000" dirty="0" err="1"/>
              <a:t>z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24218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7C367-4E74-8145-8DFC-A8F8D6E3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F0F15-4EE7-B848-9679-06E2084802F9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F8CED0-B210-8C4A-8297-A015A22DBBC1}"/>
              </a:ext>
            </a:extLst>
          </p:cNvPr>
          <p:cNvSpPr txBox="1"/>
          <p:nvPr/>
        </p:nvSpPr>
        <p:spPr>
          <a:xfrm>
            <a:off x="5584609" y="990884"/>
            <a:ext cx="34227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 </a:t>
            </a:r>
          </a:p>
          <a:p>
            <a:r>
              <a:rPr lang="sv-SE" dirty="0" err="1"/>
              <a:t>translational</a:t>
            </a:r>
            <a:r>
              <a:rPr lang="sv-SE" dirty="0"/>
              <a:t>, </a:t>
            </a:r>
            <a:r>
              <a:rPr lang="sv-SE" dirty="0" err="1"/>
              <a:t>rotational</a:t>
            </a:r>
            <a:r>
              <a:rPr lang="sv-SE" dirty="0"/>
              <a:t> </a:t>
            </a:r>
          </a:p>
          <a:p>
            <a:r>
              <a:rPr lang="sv-SE" dirty="0"/>
              <a:t>and </a:t>
            </a:r>
            <a:r>
              <a:rPr lang="sv-SE" dirty="0" err="1"/>
              <a:t>vibrational</a:t>
            </a:r>
            <a:r>
              <a:rPr lang="sv-SE" dirty="0"/>
              <a:t> motion</a:t>
            </a:r>
          </a:p>
          <a:p>
            <a:r>
              <a:rPr lang="en-US" dirty="0"/>
              <a:t>of a diatomic molecule</a:t>
            </a:r>
            <a:endParaRPr lang="sv-SE" dirty="0"/>
          </a:p>
          <a:p>
            <a:r>
              <a:rPr lang="sv-SE" dirty="0" err="1"/>
              <a:t>using</a:t>
            </a:r>
            <a:r>
              <a:rPr lang="sv-SE" dirty="0"/>
              <a:t> a </a:t>
            </a:r>
            <a:r>
              <a:rPr lang="en-US" dirty="0"/>
              <a:t>Lennard-Jones-</a:t>
            </a:r>
          </a:p>
          <a:p>
            <a:r>
              <a:rPr lang="en-US" dirty="0"/>
              <a:t>type of interaction</a:t>
            </a:r>
          </a:p>
        </p:txBody>
      </p:sp>
      <p:pic>
        <p:nvPicPr>
          <p:cNvPr id="3" name="untitled1.mpg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-26126"/>
            <a:ext cx="5407500" cy="6858000"/>
          </a:xfrm>
        </p:spPr>
      </p:pic>
    </p:spTree>
    <p:extLst>
      <p:ext uri="{BB962C8B-B14F-4D97-AF65-F5344CB8AC3E}">
        <p14:creationId xmlns:p14="http://schemas.microsoft.com/office/powerpoint/2010/main" val="373141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9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7C367-4E74-8145-8DFC-A8F8D6E3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F0F15-4EE7-B848-9679-06E2084802F9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F8CED0-B210-8C4A-8297-A015A22DBBC1}"/>
              </a:ext>
            </a:extLst>
          </p:cNvPr>
          <p:cNvSpPr txBox="1"/>
          <p:nvPr/>
        </p:nvSpPr>
        <p:spPr>
          <a:xfrm>
            <a:off x="5631593" y="923631"/>
            <a:ext cx="338746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 initial positions,</a:t>
            </a:r>
          </a:p>
          <a:p>
            <a:r>
              <a:rPr lang="en-US" dirty="0"/>
              <a:t>but the molecule is </a:t>
            </a:r>
          </a:p>
          <a:p>
            <a:r>
              <a:rPr lang="en-US" dirty="0"/>
              <a:t>immersed in a </a:t>
            </a:r>
          </a:p>
          <a:p>
            <a:r>
              <a:rPr lang="en-US" dirty="0"/>
              <a:t>homogeneous constant</a:t>
            </a:r>
          </a:p>
          <a:p>
            <a:r>
              <a:rPr lang="en-US" dirty="0"/>
              <a:t>electrostatic field which</a:t>
            </a:r>
          </a:p>
          <a:p>
            <a:r>
              <a:rPr lang="en-US" dirty="0"/>
              <a:t>accelerates the </a:t>
            </a:r>
          </a:p>
          <a:p>
            <a:r>
              <a:rPr lang="en-US" dirty="0"/>
              <a:t>positively-charged </a:t>
            </a:r>
          </a:p>
          <a:p>
            <a:r>
              <a:rPr lang="en-US" dirty="0"/>
              <a:t>pink ion</a:t>
            </a:r>
          </a:p>
          <a:p>
            <a:r>
              <a:rPr lang="en-US" dirty="0"/>
              <a:t>toward the right</a:t>
            </a:r>
          </a:p>
        </p:txBody>
      </p:sp>
      <p:pic>
        <p:nvPicPr>
          <p:cNvPr id="13" name="untitled2.mpg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6207" y="-627017"/>
            <a:ext cx="5407500" cy="6858000"/>
          </a:xfrm>
        </p:spPr>
      </p:pic>
      <p:sp>
        <p:nvSpPr>
          <p:cNvPr id="14" name="TextBox 13"/>
          <p:cNvSpPr txBox="1"/>
          <p:nvPr/>
        </p:nvSpPr>
        <p:spPr>
          <a:xfrm>
            <a:off x="2387600" y="6125517"/>
            <a:ext cx="364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940560" y="1696720"/>
            <a:ext cx="3362960" cy="4907280"/>
            <a:chOff x="1940560" y="1696720"/>
            <a:chExt cx="1940560" cy="4907280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1940560" y="277368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940560" y="333248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940560" y="385064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940560" y="441960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940560" y="496824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940560" y="548640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1940560" y="605536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1940560" y="660400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1940560" y="169672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1940560" y="2255520"/>
              <a:ext cx="19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661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1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 vol="80000">
                <p:cTn id="18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lisam_Description xmlns="d4b9d282-eee6-4a47-a711-0c42ee12af8f" xsi:nil="true"/>
    <_lisam_PublishedVersion xmlns="b441dd03-312f-4a63-b74c-7a388af73a1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12A1E3B57B2D43AF5301FB1DE6BEA4" ma:contentTypeVersion="2" ma:contentTypeDescription="Create a new document." ma:contentTypeScope="" ma:versionID="283a0da64efee90ad022ec90a41758f0">
  <xsd:schema xmlns:xsd="http://www.w3.org/2001/XMLSchema" xmlns:xs="http://www.w3.org/2001/XMLSchema" xmlns:p="http://schemas.microsoft.com/office/2006/metadata/properties" xmlns:ns2="d4b9d282-eee6-4a47-a711-0c42ee12af8f" xmlns:ns3="b441dd03-312f-4a63-b74c-7a388af73a1f" targetNamespace="http://schemas.microsoft.com/office/2006/metadata/properties" ma:root="true" ma:fieldsID="3d9efe9792c872e34e0aa28bb78d5ef4" ns2:_="" ns3:_="">
    <xsd:import namespace="d4b9d282-eee6-4a47-a711-0c42ee12af8f"/>
    <xsd:import namespace="b441dd03-312f-4a63-b74c-7a388af73a1f"/>
    <xsd:element name="properties">
      <xsd:complexType>
        <xsd:sequence>
          <xsd:element name="documentManagement">
            <xsd:complexType>
              <xsd:all>
                <xsd:element ref="ns2:_lisam_Description" minOccurs="0"/>
                <xsd:element ref="ns3:_lisam_Published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9d282-eee6-4a47-a711-0c42ee12af8f" elementFormDefault="qualified">
    <xsd:import namespace="http://schemas.microsoft.com/office/2006/documentManagement/types"/>
    <xsd:import namespace="http://schemas.microsoft.com/office/infopath/2007/PartnerControls"/>
    <xsd:element name="_lisam_Description" ma:index="8" nillable="true" ma:displayName="Description" ma:internalName="_lisam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1dd03-312f-4a63-b74c-7a388af73a1f" elementFormDefault="qualified">
    <xsd:import namespace="http://schemas.microsoft.com/office/2006/documentManagement/types"/>
    <xsd:import namespace="http://schemas.microsoft.com/office/infopath/2007/PartnerControls"/>
    <xsd:element name="_lisam_PublishedVersion" ma:index="9" nillable="true" ma:displayName="Published Version" ma:internalName="_lisam_Published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DD267F-5787-479F-90E3-53A2424E0A23}">
  <ds:schemaRefs>
    <ds:schemaRef ds:uri="http://schemas.microsoft.com/office/2006/metadata/properties"/>
    <ds:schemaRef ds:uri="http://schemas.microsoft.com/office/infopath/2007/PartnerControls"/>
    <ds:schemaRef ds:uri="d4b9d282-eee6-4a47-a711-0c42ee12af8f"/>
    <ds:schemaRef ds:uri="b441dd03-312f-4a63-b74c-7a388af73a1f"/>
  </ds:schemaRefs>
</ds:datastoreItem>
</file>

<file path=customXml/itemProps2.xml><?xml version="1.0" encoding="utf-8"?>
<ds:datastoreItem xmlns:ds="http://schemas.openxmlformats.org/officeDocument/2006/customXml" ds:itemID="{996089B2-AD14-4046-9961-830C02F09C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46FA6F-8681-497E-A2C8-04D5CE61CE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b9d282-eee6-4a47-a711-0c42ee12af8f"/>
    <ds:schemaRef ds:uri="b441dd03-312f-4a63-b74c-7a388af73a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38208</TotalTime>
  <Words>536</Words>
  <Application>Microsoft Office PowerPoint</Application>
  <PresentationFormat>On-screen Show (4:3)</PresentationFormat>
  <Paragraphs>102</Paragraphs>
  <Slides>10</Slides>
  <Notes>1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Leapfrog algorithm For each particle “i ” at a given instant “t 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IFM LiU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 FORMULA  FOR INCREASED STRENGTH  IN TiN-BASED THIN FILMS </dc:title>
  <dc:creator>davide giuseppe sangiovanni</dc:creator>
  <cp:lastModifiedBy>Davide Sangiovanni</cp:lastModifiedBy>
  <cp:revision>970</cp:revision>
  <cp:lastPrinted>2019-10-25T08:13:21Z</cp:lastPrinted>
  <dcterms:created xsi:type="dcterms:W3CDTF">2009-10-21T08:26:38Z</dcterms:created>
  <dcterms:modified xsi:type="dcterms:W3CDTF">2020-10-09T12:49:42Z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0x0101007A12A1E3B57B2D43AF5301FB1DE6BEA4</vt:lpwstr>
  </property>
</Properties>
</file>