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2" r:id="rId2"/>
    <p:sldId id="273" r:id="rId3"/>
    <p:sldId id="274" r:id="rId4"/>
    <p:sldId id="275" r:id="rId5"/>
    <p:sldId id="276" r:id="rId6"/>
    <p:sldId id="302" r:id="rId7"/>
    <p:sldId id="301" r:id="rId8"/>
    <p:sldId id="277" r:id="rId9"/>
    <p:sldId id="278" r:id="rId10"/>
    <p:sldId id="292" r:id="rId11"/>
    <p:sldId id="293" r:id="rId12"/>
    <p:sldId id="294" r:id="rId13"/>
    <p:sldId id="295" r:id="rId14"/>
    <p:sldId id="296" r:id="rId15"/>
    <p:sldId id="284" r:id="rId16"/>
    <p:sldId id="297" r:id="rId17"/>
    <p:sldId id="285" r:id="rId18"/>
    <p:sldId id="298" r:id="rId19"/>
    <p:sldId id="286" r:id="rId20"/>
    <p:sldId id="287" r:id="rId21"/>
    <p:sldId id="288" r:id="rId22"/>
    <p:sldId id="289" r:id="rId23"/>
    <p:sldId id="299" r:id="rId2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890"/>
    <a:srgbClr val="0099C6"/>
    <a:srgbClr val="009CA6"/>
    <a:srgbClr val="2D89B1"/>
    <a:srgbClr val="009BA8"/>
    <a:srgbClr val="17C7D2"/>
    <a:srgbClr val="0CC7D3"/>
    <a:srgbClr val="08CFB5"/>
    <a:srgbClr val="16C7D2"/>
    <a:srgbClr val="FDE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44B392-52D7-4B06-9104-82789A3E7A6A}" v="90" dt="2018-09-07T13:54:49.96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4"/>
  </p:normalViewPr>
  <p:slideViewPr>
    <p:cSldViewPr snapToGrid="0" snapToObjects="1">
      <p:cViewPr varScale="1">
        <p:scale>
          <a:sx n="125" d="100"/>
          <a:sy n="125" d="100"/>
        </p:scale>
        <p:origin x="15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us Larsson" userId="bda95e54-3e11-44b9-b129-03703f1f51a9" providerId="ADAL" clId="{9244B392-52D7-4B06-9104-82789A3E7A6A}"/>
    <pc:docChg chg="undo redo custSel modSld">
      <pc:chgData name="Marcus Larsson" userId="bda95e54-3e11-44b9-b129-03703f1f51a9" providerId="ADAL" clId="{9244B392-52D7-4B06-9104-82789A3E7A6A}" dt="2018-09-07T13:54:49.962" v="82" actId="20577"/>
      <pc:docMkLst>
        <pc:docMk/>
      </pc:docMkLst>
      <pc:sldChg chg="modSp">
        <pc:chgData name="Marcus Larsson" userId="bda95e54-3e11-44b9-b129-03703f1f51a9" providerId="ADAL" clId="{9244B392-52D7-4B06-9104-82789A3E7A6A}" dt="2018-09-07T09:48:12.970" v="0" actId="20577"/>
        <pc:sldMkLst>
          <pc:docMk/>
          <pc:sldMk cId="2836563578" sldId="273"/>
        </pc:sldMkLst>
        <pc:spChg chg="mod">
          <ac:chgData name="Marcus Larsson" userId="bda95e54-3e11-44b9-b129-03703f1f51a9" providerId="ADAL" clId="{9244B392-52D7-4B06-9104-82789A3E7A6A}" dt="2018-09-07T09:48:12.970" v="0" actId="20577"/>
          <ac:spMkLst>
            <pc:docMk/>
            <pc:sldMk cId="2836563578" sldId="273"/>
            <ac:spMk id="4" creationId="{00000000-0000-0000-0000-000000000000}"/>
          </ac:spMkLst>
        </pc:spChg>
      </pc:sldChg>
      <pc:sldChg chg="modSp">
        <pc:chgData name="Marcus Larsson" userId="bda95e54-3e11-44b9-b129-03703f1f51a9" providerId="ADAL" clId="{9244B392-52D7-4B06-9104-82789A3E7A6A}" dt="2018-09-07T09:49:05.272" v="35" actId="20577"/>
        <pc:sldMkLst>
          <pc:docMk/>
          <pc:sldMk cId="2616487166" sldId="274"/>
        </pc:sldMkLst>
        <pc:spChg chg="mod">
          <ac:chgData name="Marcus Larsson" userId="bda95e54-3e11-44b9-b129-03703f1f51a9" providerId="ADAL" clId="{9244B392-52D7-4B06-9104-82789A3E7A6A}" dt="2018-09-07T09:49:05.272" v="35" actId="20577"/>
          <ac:spMkLst>
            <pc:docMk/>
            <pc:sldMk cId="2616487166" sldId="274"/>
            <ac:spMk id="4" creationId="{00000000-0000-0000-0000-000000000000}"/>
          </ac:spMkLst>
        </pc:spChg>
      </pc:sldChg>
      <pc:sldChg chg="modSp">
        <pc:chgData name="Marcus Larsson" userId="bda95e54-3e11-44b9-b129-03703f1f51a9" providerId="ADAL" clId="{9244B392-52D7-4B06-9104-82789A3E7A6A}" dt="2018-09-07T13:45:22.645" v="49" actId="20577"/>
        <pc:sldMkLst>
          <pc:docMk/>
          <pc:sldMk cId="2537241596" sldId="275"/>
        </pc:sldMkLst>
        <pc:spChg chg="mod">
          <ac:chgData name="Marcus Larsson" userId="bda95e54-3e11-44b9-b129-03703f1f51a9" providerId="ADAL" clId="{9244B392-52D7-4B06-9104-82789A3E7A6A}" dt="2018-09-07T13:45:22.645" v="49" actId="20577"/>
          <ac:spMkLst>
            <pc:docMk/>
            <pc:sldMk cId="2537241596" sldId="275"/>
            <ac:spMk id="4" creationId="{00000000-0000-0000-0000-000000000000}"/>
          </ac:spMkLst>
        </pc:spChg>
      </pc:sldChg>
      <pc:sldChg chg="addSp delSp modSp">
        <pc:chgData name="Marcus Larsson" userId="bda95e54-3e11-44b9-b129-03703f1f51a9" providerId="ADAL" clId="{9244B392-52D7-4B06-9104-82789A3E7A6A}" dt="2018-09-07T13:50:44.695" v="69"/>
        <pc:sldMkLst>
          <pc:docMk/>
          <pc:sldMk cId="3872377255" sldId="276"/>
        </pc:sldMkLst>
        <pc:graphicFrameChg chg="add mod modGraphic">
          <ac:chgData name="Marcus Larsson" userId="bda95e54-3e11-44b9-b129-03703f1f51a9" providerId="ADAL" clId="{9244B392-52D7-4B06-9104-82789A3E7A6A}" dt="2018-09-07T13:50:44.695" v="69"/>
          <ac:graphicFrameMkLst>
            <pc:docMk/>
            <pc:sldMk cId="3872377255" sldId="276"/>
            <ac:graphicFrameMk id="5" creationId="{9BC85EB0-DA6B-40E3-BC97-AAFBDE49111A}"/>
          </ac:graphicFrameMkLst>
        </pc:graphicFrameChg>
        <pc:graphicFrameChg chg="del mod modGraphic">
          <ac:chgData name="Marcus Larsson" userId="bda95e54-3e11-44b9-b129-03703f1f51a9" providerId="ADAL" clId="{9244B392-52D7-4B06-9104-82789A3E7A6A}" dt="2018-09-07T13:49:15.876" v="64" actId="478"/>
          <ac:graphicFrameMkLst>
            <pc:docMk/>
            <pc:sldMk cId="3872377255" sldId="276"/>
            <ac:graphicFrameMk id="9" creationId="{00000000-0000-0000-0000-000000000000}"/>
          </ac:graphicFrameMkLst>
        </pc:graphicFrameChg>
      </pc:sldChg>
      <pc:sldChg chg="modSp">
        <pc:chgData name="Marcus Larsson" userId="bda95e54-3e11-44b9-b129-03703f1f51a9" providerId="ADAL" clId="{9244B392-52D7-4B06-9104-82789A3E7A6A}" dt="2018-09-07T13:53:50.354" v="76" actId="20577"/>
        <pc:sldMkLst>
          <pc:docMk/>
          <pc:sldMk cId="1585526362" sldId="285"/>
        </pc:sldMkLst>
        <pc:spChg chg="mod">
          <ac:chgData name="Marcus Larsson" userId="bda95e54-3e11-44b9-b129-03703f1f51a9" providerId="ADAL" clId="{9244B392-52D7-4B06-9104-82789A3E7A6A}" dt="2018-09-07T13:53:50.354" v="76" actId="20577"/>
          <ac:spMkLst>
            <pc:docMk/>
            <pc:sldMk cId="1585526362" sldId="285"/>
            <ac:spMk id="4" creationId="{00000000-0000-0000-0000-000000000000}"/>
          </ac:spMkLst>
        </pc:spChg>
      </pc:sldChg>
      <pc:sldChg chg="modSp">
        <pc:chgData name="Marcus Larsson" userId="bda95e54-3e11-44b9-b129-03703f1f51a9" providerId="ADAL" clId="{9244B392-52D7-4B06-9104-82789A3E7A6A}" dt="2018-09-07T13:54:49.962" v="82" actId="20577"/>
        <pc:sldMkLst>
          <pc:docMk/>
          <pc:sldMk cId="130566257" sldId="286"/>
        </pc:sldMkLst>
        <pc:spChg chg="mod">
          <ac:chgData name="Marcus Larsson" userId="bda95e54-3e11-44b9-b129-03703f1f51a9" providerId="ADAL" clId="{9244B392-52D7-4B06-9104-82789A3E7A6A}" dt="2018-09-07T13:54:49.962" v="82" actId="20577"/>
          <ac:spMkLst>
            <pc:docMk/>
            <pc:sldMk cId="130566257" sldId="286"/>
            <ac:spMk id="4" creationId="{00000000-0000-0000-0000-000000000000}"/>
          </ac:spMkLst>
        </pc:spChg>
      </pc:sldChg>
      <pc:sldChg chg="modSp">
        <pc:chgData name="Marcus Larsson" userId="bda95e54-3e11-44b9-b129-03703f1f51a9" providerId="ADAL" clId="{9244B392-52D7-4B06-9104-82789A3E7A6A}" dt="2018-09-07T13:52:41.018" v="73" actId="20577"/>
        <pc:sldMkLst>
          <pc:docMk/>
          <pc:sldMk cId="1576290591" sldId="295"/>
        </pc:sldMkLst>
        <pc:spChg chg="mod">
          <ac:chgData name="Marcus Larsson" userId="bda95e54-3e11-44b9-b129-03703f1f51a9" providerId="ADAL" clId="{9244B392-52D7-4B06-9104-82789A3E7A6A}" dt="2018-09-07T13:52:41.018" v="73" actId="20577"/>
          <ac:spMkLst>
            <pc:docMk/>
            <pc:sldMk cId="1576290591" sldId="295"/>
            <ac:spMk id="19" creationId="{00000000-0000-0000-0000-000000000000}"/>
          </ac:spMkLst>
        </pc:spChg>
      </pc:sldChg>
      <pc:sldChg chg="modSp">
        <pc:chgData name="Marcus Larsson" userId="bda95e54-3e11-44b9-b129-03703f1f51a9" providerId="ADAL" clId="{9244B392-52D7-4B06-9104-82789A3E7A6A}" dt="2018-09-07T13:54:07.409" v="80" actId="20577"/>
        <pc:sldMkLst>
          <pc:docMk/>
          <pc:sldMk cId="3096035665" sldId="298"/>
        </pc:sldMkLst>
        <pc:spChg chg="mod">
          <ac:chgData name="Marcus Larsson" userId="bda95e54-3e11-44b9-b129-03703f1f51a9" providerId="ADAL" clId="{9244B392-52D7-4B06-9104-82789A3E7A6A}" dt="2018-09-07T13:54:07.409" v="80" actId="20577"/>
          <ac:spMkLst>
            <pc:docMk/>
            <pc:sldMk cId="3096035665" sldId="298"/>
            <ac:spMk id="4" creationId="{00000000-0000-0000-0000-000000000000}"/>
          </ac:spMkLst>
        </pc:spChg>
      </pc:sldChg>
      <pc:sldChg chg="modTransition">
        <pc:chgData name="Marcus Larsson" userId="bda95e54-3e11-44b9-b129-03703f1f51a9" providerId="ADAL" clId="{9244B392-52D7-4B06-9104-82789A3E7A6A}" dt="2018-09-07T13:51:59.968" v="71"/>
        <pc:sldMkLst>
          <pc:docMk/>
          <pc:sldMk cId="1478973912" sldId="301"/>
        </pc:sldMkLst>
      </pc:sldChg>
      <pc:sldChg chg="modTransition">
        <pc:chgData name="Marcus Larsson" userId="bda95e54-3e11-44b9-b129-03703f1f51a9" providerId="ADAL" clId="{9244B392-52D7-4B06-9104-82789A3E7A6A}" dt="2018-09-07T13:51:49.639" v="70"/>
        <pc:sldMkLst>
          <pc:docMk/>
          <pc:sldMk cId="4077905670" sldId="30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9/7/2018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9/7/2018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802BEF8-E797-4E07-A305-E04DB3DFE8C1}" type="datetime1">
              <a:rPr lang="sv-SE"/>
              <a:pPr/>
              <a:t>2018-09-07</a:t>
            </a:fld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sv-SE"/>
              <a:t>Linköpings universitet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F2364-164F-44B4-8203-DB87472B23EC}" type="slidenum">
              <a:rPr lang="sv-SE"/>
              <a:pPr/>
              <a:t>1</a:t>
            </a:fld>
            <a:endParaRPr lang="sv-SE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Detta är en generell mall för att göra </a:t>
            </a:r>
            <a:r>
              <a:rPr lang="sv-SE" dirty="0" err="1"/>
              <a:t>PowerPoint</a:t>
            </a:r>
            <a:r>
              <a:rPr lang="sv-SE" dirty="0"/>
              <a:t> presentationer enligt LiU:s grafiska profil.</a:t>
            </a:r>
          </a:p>
          <a:p>
            <a:r>
              <a:rPr lang="sv-SE" dirty="0"/>
              <a:t>Du skriver in din rubrik och eventuell underrubrik i det blå fältet</a:t>
            </a:r>
            <a:r>
              <a:rPr lang="sv-SE" baseline="0" dirty="0"/>
              <a:t> </a:t>
            </a:r>
            <a:r>
              <a:rPr lang="sv-SE" dirty="0"/>
              <a:t>på sid 1. Det blå fältet kan justeras för att</a:t>
            </a:r>
          </a:p>
          <a:p>
            <a:r>
              <a:rPr lang="sv-SE" dirty="0"/>
              <a:t>stämma</a:t>
            </a:r>
            <a:r>
              <a:rPr lang="sv-SE" baseline="0" dirty="0"/>
              <a:t> överens med rubrikens längd. </a:t>
            </a:r>
            <a:r>
              <a:rPr lang="sv-SE" dirty="0"/>
              <a:t>Namn och institutionstillhörighet ersätter den svarta texten. </a:t>
            </a:r>
          </a:p>
          <a:p>
            <a:r>
              <a:rPr lang="sv-SE" dirty="0"/>
              <a:t>Börja sedan skriva in din text på sid 2. </a:t>
            </a:r>
          </a:p>
          <a:p>
            <a:r>
              <a:rPr lang="sv-SE" dirty="0"/>
              <a:t>För att skapa nya sidor, tryck </a:t>
            </a:r>
            <a:r>
              <a:rPr lang="sv-SE" dirty="0" err="1"/>
              <a:t>Ctrl+M</a:t>
            </a:r>
            <a:r>
              <a:rPr lang="sv-SE" dirty="0"/>
              <a:t>.</a:t>
            </a:r>
          </a:p>
          <a:p>
            <a:r>
              <a:rPr lang="sv-SE" dirty="0"/>
              <a:t>Sidan 3 anger placering av bilder och grafik. Titta gärna på ”</a:t>
            </a:r>
            <a:r>
              <a:rPr lang="sv-SE" dirty="0" err="1"/>
              <a:t>Baspresentation</a:t>
            </a:r>
            <a:r>
              <a:rPr lang="sv-SE" dirty="0"/>
              <a:t> 2011” för exempel.</a:t>
            </a:r>
          </a:p>
          <a:p>
            <a:r>
              <a:rPr lang="sv-SE" dirty="0"/>
              <a:t>Den sista bilden är en avslutningsbild som visar LiU:s logotype och webbadress.</a:t>
            </a:r>
          </a:p>
          <a:p>
            <a:r>
              <a:rPr lang="sv-SE" dirty="0"/>
              <a:t>Om du vill ha fast datum, eller ändra författarnamn, gå in under Visa, Sidhuvud och Sidfot.</a:t>
            </a:r>
          </a:p>
        </p:txBody>
      </p:sp>
    </p:spTree>
    <p:extLst>
      <p:ext uri="{BB962C8B-B14F-4D97-AF65-F5344CB8AC3E}">
        <p14:creationId xmlns:p14="http://schemas.microsoft.com/office/powerpoint/2010/main" val="2665977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0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467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64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ew Section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6" name="Rak 5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16" name="Rak 15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252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Turqoise">
    <p:bg>
      <p:bgPr>
        <a:solidFill>
          <a:srgbClr val="16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14" name="Rak 13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39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Green">
    <p:bg>
      <p:bgPr>
        <a:solidFill>
          <a:srgbClr val="08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14" name="Rak 13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03" y="6255027"/>
            <a:ext cx="1408649" cy="37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1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6FB46F94-CDEE-446A-A9DF-5F0159241724}" type="datetime1">
              <a:rPr lang="sv-SE" smtClean="0"/>
              <a:t>2018-09-07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dirty="0" err="1"/>
              <a:t>Title</a:t>
            </a:r>
            <a:r>
              <a:rPr lang="sv-SE" dirty="0"/>
              <a:t>/</a:t>
            </a:r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505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849651"/>
            <a:ext cx="7737588" cy="641398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491049"/>
            <a:ext cx="7737587" cy="440559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0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0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0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0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000" b="0" i="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997FC5B-0161-4DA1-BCCD-77DDCE114F1C}" type="datetime1">
              <a:rPr lang="sv-SE" smtClean="0"/>
              <a:t>2018-09-07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dirty="0" err="1"/>
              <a:t>Title</a:t>
            </a:r>
            <a:r>
              <a:rPr lang="sv-SE" dirty="0"/>
              <a:t>/</a:t>
            </a:r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FF265B2B-A632-4DBB-BFE1-A7E84FE95B5C}" type="datetime1">
              <a:rPr lang="sv-SE" smtClean="0"/>
              <a:t>2018-09-07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dirty="0" err="1"/>
              <a:t>Title</a:t>
            </a:r>
            <a:r>
              <a:rPr lang="sv-SE" dirty="0"/>
              <a:t>/</a:t>
            </a:r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64BAFCA6-E4CC-4535-A14C-A4D1CC4F8550}" type="datetime1">
              <a:rPr lang="sv-SE" smtClean="0"/>
              <a:t>2018-09-07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dirty="0" err="1"/>
              <a:t>Title</a:t>
            </a:r>
            <a:r>
              <a:rPr lang="sv-SE" dirty="0"/>
              <a:t>/</a:t>
            </a:r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CCD2D3A7-6FBE-4127-88D0-8FE380FB3171}" type="datetime1">
              <a:rPr lang="sv-SE" smtClean="0"/>
              <a:t>2018-09-07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dirty="0" err="1"/>
              <a:t>Title</a:t>
            </a:r>
            <a:r>
              <a:rPr lang="sv-SE" dirty="0"/>
              <a:t>/</a:t>
            </a:r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  <p:sp>
        <p:nvSpPr>
          <p:cNvPr id="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687388" y="895350"/>
            <a:ext cx="3715200" cy="5010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Platshållare för text 4"/>
          <p:cNvSpPr>
            <a:spLocks noGrp="1"/>
          </p:cNvSpPr>
          <p:nvPr>
            <p:ph type="body" sz="quarter" idx="14" hasCustomPrompt="1"/>
          </p:nvPr>
        </p:nvSpPr>
        <p:spPr>
          <a:xfrm>
            <a:off x="4764866" y="895350"/>
            <a:ext cx="3716661" cy="5010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2456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397BD688-6C8B-4AD1-94A1-27A91CC8A339}" type="datetime1">
              <a:rPr lang="sv-SE" smtClean="0"/>
              <a:t>2018-09-07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dirty="0" err="1"/>
              <a:t>Title</a:t>
            </a:r>
            <a:r>
              <a:rPr lang="sv-SE" dirty="0"/>
              <a:t>/</a:t>
            </a:r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  <p:sp>
        <p:nvSpPr>
          <p:cNvPr id="5" name="Platshållare för bild 4"/>
          <p:cNvSpPr>
            <a:spLocks noGrp="1"/>
          </p:cNvSpPr>
          <p:nvPr>
            <p:ph type="pic" sz="quarter" idx="13" hasCustomPrompt="1"/>
          </p:nvPr>
        </p:nvSpPr>
        <p:spPr>
          <a:xfrm>
            <a:off x="690465" y="914400"/>
            <a:ext cx="7735078" cy="4870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1500427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6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1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400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9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14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1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406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6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14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0738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5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3837234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155981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439999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834063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57078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701650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Picture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0270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3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002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423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2526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075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0234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40960" cy="11398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3568" y="1700808"/>
            <a:ext cx="7704856" cy="43211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Baspresentation LiU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2007-05-25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795E0-07E7-42BE-93B3-2E89675223BE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036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23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34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08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240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09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664" r:id="rId3"/>
    <p:sldLayoutId id="2147483678" r:id="rId4"/>
    <p:sldLayoutId id="2147483665" r:id="rId5"/>
    <p:sldLayoutId id="2147483681" r:id="rId6"/>
    <p:sldLayoutId id="2147483668" r:id="rId7"/>
    <p:sldLayoutId id="2147483669" r:id="rId8"/>
    <p:sldLayoutId id="2147483688" r:id="rId9"/>
    <p:sldLayoutId id="2147483670" r:id="rId10"/>
    <p:sldLayoutId id="2147483689" r:id="rId11"/>
    <p:sldLayoutId id="2147483671" r:id="rId12"/>
    <p:sldLayoutId id="2147483690" r:id="rId13"/>
    <p:sldLayoutId id="2147483674" r:id="rId14"/>
    <p:sldLayoutId id="2147483682" r:id="rId15"/>
    <p:sldLayoutId id="2147483675" r:id="rId16"/>
    <p:sldLayoutId id="2147483684" r:id="rId17"/>
    <p:sldLayoutId id="2147483676" r:id="rId18"/>
    <p:sldLayoutId id="2147483686" r:id="rId19"/>
    <p:sldLayoutId id="2147483673" r:id="rId20"/>
    <p:sldLayoutId id="2147483660" r:id="rId21"/>
    <p:sldLayoutId id="2147483661" r:id="rId22"/>
    <p:sldLayoutId id="2147483663" r:id="rId23"/>
    <p:sldLayoutId id="2147483706" r:id="rId24"/>
    <p:sldLayoutId id="2147483707" r:id="rId25"/>
    <p:sldLayoutId id="2147483662" r:id="rId26"/>
    <p:sldLayoutId id="2147483691" r:id="rId27"/>
    <p:sldLayoutId id="2147483666" r:id="rId28"/>
    <p:sldLayoutId id="2147483692" r:id="rId29"/>
    <p:sldLayoutId id="2147483667" r:id="rId30"/>
    <p:sldLayoutId id="2147483693" r:id="rId31"/>
    <p:sldLayoutId id="2147483694" r:id="rId32"/>
    <p:sldLayoutId id="2147483695" r:id="rId33"/>
    <p:sldLayoutId id="2147483696" r:id="rId34"/>
    <p:sldLayoutId id="2147483697" r:id="rId35"/>
    <p:sldLayoutId id="2147483698" r:id="rId36"/>
    <p:sldLayoutId id="2147483699" r:id="rId37"/>
    <p:sldLayoutId id="2147483700" r:id="rId38"/>
    <p:sldLayoutId id="2147483701" r:id="rId39"/>
    <p:sldLayoutId id="2147483702" r:id="rId40"/>
    <p:sldLayoutId id="2147483703" r:id="rId41"/>
    <p:sldLayoutId id="2147483704" r:id="rId42"/>
    <p:sldLayoutId id="2147483705" r:id="rId43"/>
    <p:sldLayoutId id="2147483710" r:id="rId44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ps.isy.liu.se/en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ps.isy.liu.se/en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ps.isy.liu.se/en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ps.isy.liu.se/en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ps.isy.liu.se/en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ps.isy.liu.se/en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573460" y="2689870"/>
            <a:ext cx="4896544" cy="7200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56015" name="Rectangle 15"/>
          <p:cNvSpPr>
            <a:spLocks noGrp="1" noChangeArrowheads="1"/>
          </p:cNvSpPr>
          <p:nvPr>
            <p:ph type="ctrTitle"/>
          </p:nvPr>
        </p:nvSpPr>
        <p:spPr bwMode="auto">
          <a:xfrm>
            <a:off x="1371599" y="1812899"/>
            <a:ext cx="7032567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sv-SE" sz="3200" dirty="0" err="1">
                <a:solidFill>
                  <a:schemeClr val="bg1"/>
                </a:solidFill>
              </a:rPr>
              <a:t>Biomedical</a:t>
            </a:r>
            <a:r>
              <a:rPr lang="sv-SE" sz="3200" dirty="0">
                <a:solidFill>
                  <a:schemeClr val="bg1"/>
                </a:solidFill>
              </a:rPr>
              <a:t> </a:t>
            </a:r>
            <a:r>
              <a:rPr lang="sv-SE" sz="3200" dirty="0" err="1">
                <a:solidFill>
                  <a:schemeClr val="bg1"/>
                </a:solidFill>
              </a:rPr>
              <a:t>Engineering</a:t>
            </a:r>
            <a:r>
              <a:rPr lang="sv-SE" sz="3200" dirty="0">
                <a:solidFill>
                  <a:schemeClr val="bg1"/>
                </a:solidFill>
              </a:rPr>
              <a:t> - Project Course</a:t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TBMT14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Marcus Larsson</a:t>
            </a:r>
          </a:p>
          <a:p>
            <a:r>
              <a:rPr lang="sv-SE" sz="2400" dirty="0"/>
              <a:t>Göran Salerud</a:t>
            </a:r>
          </a:p>
        </p:txBody>
      </p:sp>
    </p:spTree>
    <p:extLst>
      <p:ext uri="{BB962C8B-B14F-4D97-AF65-F5344CB8AC3E}">
        <p14:creationId xmlns:p14="http://schemas.microsoft.com/office/powerpoint/2010/main" val="2752847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 av li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39580"/>
            <a:ext cx="5904656" cy="442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LIPS model   -  CDIO</a:t>
            </a:r>
            <a:br>
              <a:rPr lang="en-US" dirty="0"/>
            </a:br>
            <a:endParaRPr lang="en-US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10</a:t>
            </a:fld>
            <a:endParaRPr lang="sv-SE" alt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3203848" y="1886275"/>
            <a:ext cx="144016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683521" y="1886275"/>
            <a:ext cx="144016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870970" y="1886275"/>
            <a:ext cx="288032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067944" y="1814267"/>
            <a:ext cx="1584176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>
            <a:hlinkClick r:id="rId3"/>
          </p:cNvPr>
          <p:cNvSpPr txBox="1"/>
          <p:nvPr/>
        </p:nvSpPr>
        <p:spPr>
          <a:xfrm>
            <a:off x="5454859" y="5727368"/>
            <a:ext cx="3389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http://www.lips.isy.liu.se/en/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2217021" y="4603258"/>
            <a:ext cx="936104" cy="432048"/>
          </a:xfrm>
          <a:prstGeom prst="ellipse">
            <a:avLst/>
          </a:prstGeom>
          <a:solidFill>
            <a:schemeClr val="tx1">
              <a:alpha val="15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939" y="4092372"/>
            <a:ext cx="234641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0C0"/>
                </a:solidFill>
              </a:rPr>
              <a:t>Tollgate - Customer meetings</a:t>
            </a:r>
            <a:br>
              <a:rPr lang="en-US" sz="1400" i="1" dirty="0">
                <a:solidFill>
                  <a:srgbClr val="0070C0"/>
                </a:solidFill>
              </a:rPr>
            </a:br>
            <a:r>
              <a:rPr lang="en-US" sz="1400" i="1" dirty="0">
                <a:solidFill>
                  <a:srgbClr val="0070C0"/>
                </a:solidFill>
              </a:rPr>
              <a:t>Booked three days in advance</a:t>
            </a:r>
          </a:p>
        </p:txBody>
      </p:sp>
      <p:cxnSp>
        <p:nvCxnSpPr>
          <p:cNvPr id="16" name="Straight Arrow Connector 15"/>
          <p:cNvCxnSpPr>
            <a:endCxn id="14" idx="2"/>
          </p:cNvCxnSpPr>
          <p:nvPr/>
        </p:nvCxnSpPr>
        <p:spPr bwMode="auto">
          <a:xfrm>
            <a:off x="1958961" y="4636903"/>
            <a:ext cx="258060" cy="18237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05000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 av li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39580"/>
            <a:ext cx="5904656" cy="442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LIPS model   -  CDIO</a:t>
            </a:r>
            <a:br>
              <a:rPr lang="en-US" dirty="0"/>
            </a:br>
            <a:endParaRPr lang="en-US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11</a:t>
            </a:fld>
            <a:endParaRPr lang="sv-SE" alt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3203848" y="1886275"/>
            <a:ext cx="144016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683521" y="1886275"/>
            <a:ext cx="144016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870970" y="1886275"/>
            <a:ext cx="288032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067944" y="1814267"/>
            <a:ext cx="1584176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>
            <a:hlinkClick r:id="rId3"/>
          </p:cNvPr>
          <p:cNvSpPr txBox="1"/>
          <p:nvPr/>
        </p:nvSpPr>
        <p:spPr>
          <a:xfrm>
            <a:off x="5454859" y="5727368"/>
            <a:ext cx="3389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http://www.lips.isy.liu.se/en/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939" y="4200444"/>
            <a:ext cx="198549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0C0"/>
                </a:solidFill>
              </a:rPr>
              <a:t>Customer requirements?</a:t>
            </a:r>
            <a:br>
              <a:rPr lang="en-US" sz="1400" i="1" dirty="0">
                <a:solidFill>
                  <a:srgbClr val="0070C0"/>
                </a:solidFill>
              </a:rPr>
            </a:br>
            <a:r>
              <a:rPr lang="en-US" sz="1400" i="1" dirty="0">
                <a:solidFill>
                  <a:srgbClr val="0070C0"/>
                </a:solidFill>
              </a:rPr>
              <a:t>Book meeting today, if possible!!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010429" y="3274447"/>
            <a:ext cx="1188132" cy="1008112"/>
          </a:xfrm>
          <a:prstGeom prst="ellipse">
            <a:avLst/>
          </a:prstGeom>
          <a:solidFill>
            <a:schemeClr val="tx1">
              <a:alpha val="15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1745673" y="3975451"/>
            <a:ext cx="306047" cy="2000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98348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 av li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39580"/>
            <a:ext cx="5904656" cy="442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LIPS model   -  CDIO</a:t>
            </a:r>
            <a:br>
              <a:rPr lang="en-US" dirty="0"/>
            </a:br>
            <a:endParaRPr lang="en-US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12</a:t>
            </a:fld>
            <a:endParaRPr lang="sv-SE" alt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3203848" y="1886275"/>
            <a:ext cx="144016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683521" y="1886275"/>
            <a:ext cx="144016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870970" y="1886275"/>
            <a:ext cx="288032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067944" y="1814267"/>
            <a:ext cx="1584176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>
            <a:hlinkClick r:id="rId3"/>
          </p:cNvPr>
          <p:cNvSpPr txBox="1"/>
          <p:nvPr/>
        </p:nvSpPr>
        <p:spPr>
          <a:xfrm>
            <a:off x="5454859" y="5727368"/>
            <a:ext cx="3389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http://www.lips.isy.liu.se/en/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939" y="3500529"/>
            <a:ext cx="182048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0C0"/>
                </a:solidFill>
              </a:rPr>
              <a:t>Schedule TG meetings</a:t>
            </a:r>
            <a:br>
              <a:rPr lang="en-US" sz="1400" i="1" dirty="0">
                <a:solidFill>
                  <a:srgbClr val="0070C0"/>
                </a:solidFill>
              </a:rPr>
            </a:br>
            <a:r>
              <a:rPr lang="en-US" sz="1400" i="1" dirty="0">
                <a:solidFill>
                  <a:srgbClr val="0070C0"/>
                </a:solidFill>
              </a:rPr>
              <a:t>with customer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491772" y="2843033"/>
            <a:ext cx="5035961" cy="617623"/>
            <a:chOff x="2195736" y="2881511"/>
            <a:chExt cx="4490975" cy="539477"/>
          </a:xfrm>
          <a:solidFill>
            <a:schemeClr val="tx1">
              <a:alpha val="15000"/>
            </a:schemeClr>
          </a:solidFill>
        </p:grpSpPr>
        <p:sp>
          <p:nvSpPr>
            <p:cNvPr id="22" name="Oval 21"/>
            <p:cNvSpPr/>
            <p:nvPr/>
          </p:nvSpPr>
          <p:spPr bwMode="auto">
            <a:xfrm>
              <a:off x="3257854" y="2881511"/>
              <a:ext cx="396044" cy="360040"/>
            </a:xfrm>
            <a:prstGeom prst="ellipse">
              <a:avLst/>
            </a:prstGeom>
            <a:grp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022350" marR="0" indent="-35083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itchFamily="2" charset="2"/>
                <a:buNone/>
                <a:tabLst/>
              </a:pPr>
              <a:endParaRPr kumimoji="0" lang="en-US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flipV="1">
              <a:off x="2195736" y="3140968"/>
              <a:ext cx="1062118" cy="280020"/>
            </a:xfrm>
            <a:prstGeom prst="straightConnector1">
              <a:avLst/>
            </a:prstGeom>
            <a:grp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5066531" y="2884562"/>
              <a:ext cx="396044" cy="360040"/>
            </a:xfrm>
            <a:prstGeom prst="ellipse">
              <a:avLst/>
            </a:prstGeom>
            <a:grp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022350" marR="0" indent="-35083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itchFamily="2" charset="2"/>
                <a:buNone/>
                <a:tabLst/>
              </a:pPr>
              <a:endParaRPr kumimoji="0" lang="en-US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4355976" y="2897138"/>
              <a:ext cx="396044" cy="360040"/>
            </a:xfrm>
            <a:prstGeom prst="ellipse">
              <a:avLst/>
            </a:prstGeom>
            <a:grp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022350" marR="0" indent="-35083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itchFamily="2" charset="2"/>
                <a:buNone/>
                <a:tabLst/>
              </a:pPr>
              <a:endParaRPr kumimoji="0" lang="en-US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6290667" y="2881511"/>
              <a:ext cx="396044" cy="360040"/>
            </a:xfrm>
            <a:prstGeom prst="ellipse">
              <a:avLst/>
            </a:prstGeom>
            <a:grp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022350" marR="0" indent="-35083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itchFamily="2" charset="2"/>
                <a:buNone/>
                <a:tabLst/>
              </a:pPr>
              <a:endParaRPr kumimoji="0" lang="en-US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3787248" y="2897138"/>
              <a:ext cx="396044" cy="360040"/>
            </a:xfrm>
            <a:prstGeom prst="ellipse">
              <a:avLst/>
            </a:prstGeom>
            <a:grp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022350" marR="0" indent="-35083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itchFamily="2" charset="2"/>
                <a:buNone/>
                <a:tabLst/>
              </a:pPr>
              <a:endParaRPr kumimoji="0" lang="en-US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7053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 av li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39580"/>
            <a:ext cx="5904656" cy="442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LIPS model   -  CDIO</a:t>
            </a:r>
            <a:br>
              <a:rPr lang="en-US" dirty="0"/>
            </a:br>
            <a:endParaRPr lang="en-US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13</a:t>
            </a:fld>
            <a:endParaRPr lang="sv-SE" alt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3203848" y="1886275"/>
            <a:ext cx="144016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683521" y="1886275"/>
            <a:ext cx="144016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870970" y="1886275"/>
            <a:ext cx="288032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067944" y="1814267"/>
            <a:ext cx="1584176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>
            <a:hlinkClick r:id="rId3"/>
          </p:cNvPr>
          <p:cNvSpPr txBox="1"/>
          <p:nvPr/>
        </p:nvSpPr>
        <p:spPr>
          <a:xfrm>
            <a:off x="5454859" y="5727368"/>
            <a:ext cx="3389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http://www.lips.isy.liu.se/en/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08304" y="1662691"/>
            <a:ext cx="1504066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70C0"/>
                </a:solidFill>
              </a:rPr>
              <a:t>Final presentation</a:t>
            </a:r>
            <a:br>
              <a:rPr lang="en-US" sz="1400" i="1" dirty="0">
                <a:solidFill>
                  <a:srgbClr val="0070C0"/>
                </a:solidFill>
              </a:rPr>
            </a:br>
            <a:r>
              <a:rPr lang="en-US" sz="1400" i="1" dirty="0">
                <a:solidFill>
                  <a:srgbClr val="0070C0"/>
                </a:solidFill>
              </a:rPr>
              <a:t>Dec 17 at 13:15 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7546458" y="2204864"/>
            <a:ext cx="180020" cy="65403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7250113" y="2873198"/>
            <a:ext cx="396044" cy="360040"/>
          </a:xfrm>
          <a:prstGeom prst="ellipse">
            <a:avLst/>
          </a:prstGeom>
          <a:solidFill>
            <a:schemeClr val="tx1">
              <a:alpha val="15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290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 av li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39580"/>
            <a:ext cx="5904656" cy="442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LIPS model   -  CDIO</a:t>
            </a:r>
            <a:br>
              <a:rPr lang="en-US" dirty="0"/>
            </a:br>
            <a:endParaRPr lang="en-US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14</a:t>
            </a:fld>
            <a:endParaRPr lang="sv-SE" alt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3203848" y="1886275"/>
            <a:ext cx="144016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683521" y="1886275"/>
            <a:ext cx="144016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870970" y="1886275"/>
            <a:ext cx="288032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067944" y="1814267"/>
            <a:ext cx="1584176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>
            <a:hlinkClick r:id="rId3"/>
          </p:cNvPr>
          <p:cNvSpPr txBox="1"/>
          <p:nvPr/>
        </p:nvSpPr>
        <p:spPr>
          <a:xfrm>
            <a:off x="5454859" y="5727368"/>
            <a:ext cx="3389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http://www.lips.isy.liu.se/en/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612" y="4768703"/>
            <a:ext cx="1802929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70C0"/>
                </a:solidFill>
              </a:rPr>
              <a:t>Documents according </a:t>
            </a:r>
            <a:br>
              <a:rPr lang="en-US" sz="1400" i="1" dirty="0">
                <a:solidFill>
                  <a:srgbClr val="0070C0"/>
                </a:solidFill>
              </a:rPr>
            </a:br>
            <a:r>
              <a:rPr lang="en-US" sz="1400" i="1" dirty="0">
                <a:solidFill>
                  <a:srgbClr val="0070C0"/>
                </a:solidFill>
              </a:rPr>
              <a:t>to the LIPS model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2230496" y="3751891"/>
            <a:ext cx="871385" cy="596013"/>
          </a:xfrm>
          <a:prstGeom prst="ellipse">
            <a:avLst/>
          </a:prstGeom>
          <a:solidFill>
            <a:schemeClr val="tx1">
              <a:alpha val="15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1830541" y="4347904"/>
            <a:ext cx="399955" cy="362088"/>
          </a:xfrm>
          <a:prstGeom prst="straightConnector1">
            <a:avLst/>
          </a:prstGeom>
          <a:solidFill>
            <a:schemeClr val="tx1">
              <a:alpha val="2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6263186" y="4307680"/>
            <a:ext cx="729532" cy="402312"/>
          </a:xfrm>
          <a:prstGeom prst="ellipse">
            <a:avLst/>
          </a:prstGeom>
          <a:solidFill>
            <a:schemeClr val="tx1">
              <a:alpha val="15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345059" y="4589291"/>
            <a:ext cx="567414" cy="402312"/>
          </a:xfrm>
          <a:prstGeom prst="ellipse">
            <a:avLst/>
          </a:prstGeom>
          <a:solidFill>
            <a:schemeClr val="tx1">
              <a:alpha val="15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989312" y="4049898"/>
            <a:ext cx="496421" cy="402312"/>
          </a:xfrm>
          <a:prstGeom prst="ellipse">
            <a:avLst/>
          </a:prstGeom>
          <a:solidFill>
            <a:schemeClr val="tx1">
              <a:alpha val="15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063445" y="3140968"/>
            <a:ext cx="820923" cy="322473"/>
          </a:xfrm>
          <a:prstGeom prst="ellipse">
            <a:avLst/>
          </a:prstGeom>
          <a:solidFill>
            <a:schemeClr val="tx1">
              <a:alpha val="15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3630830" y="5204032"/>
            <a:ext cx="849055" cy="511732"/>
          </a:xfrm>
          <a:prstGeom prst="ellipse">
            <a:avLst/>
          </a:prstGeom>
          <a:solidFill>
            <a:schemeClr val="tx1">
              <a:alpha val="15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536614" y="5232991"/>
            <a:ext cx="729532" cy="402312"/>
          </a:xfrm>
          <a:prstGeom prst="ellipse">
            <a:avLst/>
          </a:prstGeom>
          <a:solidFill>
            <a:schemeClr val="tx1">
              <a:alpha val="15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1895302" y="4867579"/>
            <a:ext cx="1342220" cy="124024"/>
          </a:xfrm>
          <a:prstGeom prst="straightConnector1">
            <a:avLst/>
          </a:prstGeom>
          <a:solidFill>
            <a:schemeClr val="tx1">
              <a:alpha val="2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1895302" y="5291923"/>
            <a:ext cx="1590430" cy="262918"/>
          </a:xfrm>
          <a:prstGeom prst="straightConnector1">
            <a:avLst/>
          </a:prstGeom>
          <a:solidFill>
            <a:schemeClr val="tx1">
              <a:alpha val="20000"/>
            </a:schemeClr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34305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800" dirty="0"/>
              <a:t>Documentation: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Specification of requirements (</a:t>
            </a:r>
            <a:r>
              <a:rPr lang="en-US" sz="1600" dirty="0">
                <a:solidFill>
                  <a:srgbClr val="FF0000"/>
                </a:solidFill>
              </a:rPr>
              <a:t>TG2</a:t>
            </a:r>
            <a:r>
              <a:rPr lang="en-US" sz="1600" dirty="0"/>
              <a:t>)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Project plan including an system overview and activity list (</a:t>
            </a:r>
            <a:r>
              <a:rPr lang="en-US" sz="1600" dirty="0">
                <a:solidFill>
                  <a:srgbClr val="00B050"/>
                </a:solidFill>
              </a:rPr>
              <a:t>Sup.</a:t>
            </a:r>
            <a:r>
              <a:rPr lang="en-US" sz="1600" dirty="0"/>
              <a:t>)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Time plan (</a:t>
            </a:r>
            <a:r>
              <a:rPr lang="en-US" sz="1600" dirty="0">
                <a:solidFill>
                  <a:srgbClr val="00B050"/>
                </a:solidFill>
              </a:rPr>
              <a:t>Sup.</a:t>
            </a:r>
            <a:r>
              <a:rPr lang="en-US" sz="1600" dirty="0"/>
              <a:t>)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Specification of design (</a:t>
            </a:r>
            <a:r>
              <a:rPr lang="en-US" sz="1600" dirty="0">
                <a:solidFill>
                  <a:srgbClr val="FF0000"/>
                </a:solidFill>
              </a:rPr>
              <a:t>TG3</a:t>
            </a:r>
            <a:r>
              <a:rPr lang="en-US" sz="1600" dirty="0"/>
              <a:t>)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General test plan (</a:t>
            </a:r>
            <a:r>
              <a:rPr lang="en-US" sz="1600" dirty="0">
                <a:solidFill>
                  <a:srgbClr val="FF0000"/>
                </a:solidFill>
              </a:rPr>
              <a:t>TG4</a:t>
            </a:r>
            <a:r>
              <a:rPr lang="en-US" sz="1600" dirty="0"/>
              <a:t>)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User manual (</a:t>
            </a:r>
            <a:r>
              <a:rPr lang="en-US" sz="1600" dirty="0">
                <a:solidFill>
                  <a:srgbClr val="FF0000"/>
                </a:solidFill>
              </a:rPr>
              <a:t>TG5</a:t>
            </a:r>
            <a:r>
              <a:rPr lang="en-US" sz="1600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15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285819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800" dirty="0"/>
              <a:t>Documentation: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Protocol for the acceptance test (</a:t>
            </a:r>
            <a:r>
              <a:rPr lang="en-US" sz="1600" dirty="0">
                <a:solidFill>
                  <a:srgbClr val="FF0000"/>
                </a:solidFill>
              </a:rPr>
              <a:t>TG5</a:t>
            </a:r>
            <a:r>
              <a:rPr lang="en-US" sz="1600" dirty="0"/>
              <a:t>)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Final report with a reflection document (</a:t>
            </a:r>
            <a:r>
              <a:rPr lang="en-US" sz="1600" dirty="0">
                <a:solidFill>
                  <a:srgbClr val="FF0000"/>
                </a:solidFill>
              </a:rPr>
              <a:t>TG6</a:t>
            </a:r>
            <a:r>
              <a:rPr lang="en-US" sz="1600" dirty="0"/>
              <a:t>)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Status reports (Weekly sent to </a:t>
            </a:r>
            <a:r>
              <a:rPr lang="en-US" sz="1600" dirty="0">
                <a:solidFill>
                  <a:srgbClr val="00B050"/>
                </a:solidFill>
              </a:rPr>
              <a:t>Sup.</a:t>
            </a:r>
            <a:r>
              <a:rPr lang="en-US" sz="1600" dirty="0"/>
              <a:t>)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Reports over used time and resources (Weekly sent to </a:t>
            </a:r>
            <a:r>
              <a:rPr lang="en-US" sz="1600" dirty="0">
                <a:solidFill>
                  <a:srgbClr val="00B050"/>
                </a:solidFill>
              </a:rPr>
              <a:t>Sup.</a:t>
            </a:r>
            <a:r>
              <a:rPr lang="en-US" sz="1600" dirty="0"/>
              <a:t>)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Protocols from group meetings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Theoretical assignment (individually written; max 1500 words).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16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819477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800" dirty="0"/>
              <a:t>Project plan and Time plan: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Internal document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Identify </a:t>
            </a:r>
            <a:r>
              <a:rPr lang="en-US" sz="1600" b="1" dirty="0"/>
              <a:t>activities</a:t>
            </a:r>
            <a:r>
              <a:rPr lang="en-US" sz="1600" dirty="0"/>
              <a:t> of manageable size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Time plan - Don’t forget to take the examination period into account!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Reviewed by </a:t>
            </a:r>
            <a:r>
              <a:rPr lang="en-US" sz="1600" dirty="0">
                <a:solidFill>
                  <a:srgbClr val="00B050"/>
                </a:solidFill>
              </a:rPr>
              <a:t>supervisor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Submit to supervisor </a:t>
            </a:r>
            <a:r>
              <a:rPr lang="en-US" sz="1600" b="1" dirty="0"/>
              <a:t>24 Sep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Revised version should be submitted </a:t>
            </a:r>
            <a:r>
              <a:rPr lang="en-US" sz="1600" b="1" dirty="0"/>
              <a:t>8 Oct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17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585526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1800" b="1" dirty="0"/>
              <a:t>Weekly</a:t>
            </a:r>
            <a:r>
              <a:rPr lang="en-US" sz="1800" dirty="0"/>
              <a:t> reports to your supervisor: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Status reports (Monday 17:00; Finished, ongoing and planed activities)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Reports over used time and resources (Monday 17:00; Use LIPS template)</a:t>
            </a:r>
          </a:p>
          <a:p>
            <a:pPr lvl="1">
              <a:spcAft>
                <a:spcPts val="600"/>
              </a:spcAft>
            </a:pP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1800" dirty="0"/>
              <a:t>Protocols from </a:t>
            </a:r>
            <a:r>
              <a:rPr lang="en-US" sz="1800" b="1" dirty="0"/>
              <a:t>weekly</a:t>
            </a:r>
            <a:r>
              <a:rPr lang="en-US" sz="1800" dirty="0"/>
              <a:t> group meetings included as appendix in final report, together with </a:t>
            </a:r>
            <a:r>
              <a:rPr lang="en-US" sz="1800" b="1" dirty="0"/>
              <a:t>all</a:t>
            </a:r>
            <a:r>
              <a:rPr lang="en-US" sz="1800" dirty="0"/>
              <a:t> other documents (plans and reports).</a:t>
            </a:r>
          </a:p>
          <a:p>
            <a:pPr marL="344487" lvl="1" indent="0">
              <a:spcAft>
                <a:spcPts val="600"/>
              </a:spcAft>
              <a:buNone/>
            </a:pPr>
            <a:endParaRPr lang="en-US" dirty="0"/>
          </a:p>
          <a:p>
            <a:pPr lvl="1">
              <a:spcAft>
                <a:spcPts val="600"/>
              </a:spcAft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18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096035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Theoretical assignment: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40 hours per person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Schedule meetings / lectures with supervisor.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Individually written – Max 1500 words.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Submitted to your supervisor no later than three weeks before the final presentation (26 Nov).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 lvl="1">
              <a:spcAft>
                <a:spcPts val="600"/>
              </a:spcAft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19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3056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TBMT14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LISAM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2</a:t>
            </a:fld>
            <a:endParaRPr lang="sv-SE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763688" y="2348880"/>
          <a:ext cx="5544616" cy="1097280"/>
        </p:xfrm>
        <a:graphic>
          <a:graphicData uri="http://schemas.openxmlformats.org/drawingml/2006/table">
            <a:tbl>
              <a:tblPr/>
              <a:tblGrid>
                <a:gridCol w="4821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Project work (U,G)</a:t>
                      </a:r>
                      <a:b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Written </a:t>
                      </a:r>
                      <a:r>
                        <a:rPr lang="en-US" b="0" noProof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assignment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(U,G)</a:t>
                      </a:r>
                      <a:b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Entrepreneurship assignment (U, G)</a:t>
                      </a:r>
                      <a:br>
                        <a:rPr lang="sv-SE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sv-SE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7,5 hp </a:t>
                      </a:r>
                      <a:br>
                        <a:rPr lang="nl-NL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nl-NL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 hp </a:t>
                      </a:r>
                      <a:br>
                        <a:rPr lang="nl-NL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nl-NL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hp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563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Resources: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200 hours per person (</a:t>
            </a:r>
            <a:r>
              <a:rPr lang="en-US" sz="1800" dirty="0"/>
              <a:t>not including the individual assignment</a:t>
            </a:r>
            <a:r>
              <a:rPr lang="en-US" dirty="0"/>
              <a:t>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Expert time – 1 hour per week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Supervisor meetings</a:t>
            </a:r>
          </a:p>
          <a:p>
            <a:pPr marL="344487" lvl="1" indent="0">
              <a:spcAft>
                <a:spcPts val="600"/>
              </a:spcAft>
              <a:buNone/>
            </a:pPr>
            <a:endParaRPr lang="en-US" dirty="0"/>
          </a:p>
          <a:p>
            <a:pPr lvl="1">
              <a:spcAft>
                <a:spcPts val="600"/>
              </a:spcAft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20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144079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800" dirty="0"/>
              <a:t>Group functions/responsibilities beside </a:t>
            </a:r>
            <a:r>
              <a:rPr lang="en-US" sz="1800" b="1" dirty="0"/>
              <a:t>project leader</a:t>
            </a:r>
            <a:r>
              <a:rPr lang="en-US" sz="1800" dirty="0"/>
              <a:t>: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Documentation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Design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Implementation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Testing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Hardware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Software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Customer contact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Quality 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21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632869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800" dirty="0"/>
              <a:t>Final words:</a:t>
            </a:r>
          </a:p>
          <a:p>
            <a:pPr lvl="1">
              <a:spcAft>
                <a:spcPts val="600"/>
              </a:spcAft>
            </a:pPr>
            <a:r>
              <a:rPr lang="en-US" sz="1800" b="1" dirty="0"/>
              <a:t>Quality of documents is important!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LIPS example/templates documents at:</a:t>
            </a:r>
            <a:br>
              <a:rPr lang="en-US" sz="1800" dirty="0"/>
            </a:br>
            <a:r>
              <a:rPr lang="en-US" sz="1800" dirty="0"/>
              <a:t>   </a:t>
            </a:r>
            <a:r>
              <a:rPr lang="sv-SE" sz="1800" dirty="0">
                <a:solidFill>
                  <a:srgbClr val="0070C0"/>
                </a:solidFill>
              </a:rPr>
              <a:t>www.lips.isy.liu.se/en/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Start right away: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Study the LIPS model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Group contract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Responsibilities in your group (Project leader, …) 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Requirement specification, Project plan and time plan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Book theoretical seminars with supervisor.</a:t>
            </a:r>
          </a:p>
          <a:p>
            <a:pPr lvl="2">
              <a:spcAft>
                <a:spcPts val="600"/>
              </a:spcAft>
            </a:pP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22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321581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241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209542" cy="4066288"/>
          </a:xfrm>
        </p:spPr>
        <p:txBody>
          <a:bodyPr/>
          <a:lstStyle/>
          <a:p>
            <a:r>
              <a:rPr lang="sv-SE" dirty="0"/>
              <a:t>Contact persons:</a:t>
            </a:r>
          </a:p>
          <a:p>
            <a:pPr lvl="1"/>
            <a:r>
              <a:rPr lang="sv-SE" dirty="0"/>
              <a:t>Marcus Larsson (</a:t>
            </a:r>
            <a:r>
              <a:rPr lang="sv-SE" sz="1800" dirty="0"/>
              <a:t>Examiner, </a:t>
            </a:r>
            <a:r>
              <a:rPr lang="sv-SE" sz="1800" dirty="0" err="1"/>
              <a:t>Customer</a:t>
            </a:r>
            <a:r>
              <a:rPr lang="sv-SE" sz="1800" dirty="0"/>
              <a:t> </a:t>
            </a:r>
            <a:r>
              <a:rPr lang="sv-SE" sz="1800" dirty="0" err="1"/>
              <a:t>group</a:t>
            </a:r>
            <a:r>
              <a:rPr lang="sv-SE" sz="1800" dirty="0"/>
              <a:t> 1, supervisor </a:t>
            </a:r>
            <a:r>
              <a:rPr lang="sv-SE" sz="1800" dirty="0" err="1"/>
              <a:t>group</a:t>
            </a:r>
            <a:r>
              <a:rPr lang="sv-SE" sz="1800" dirty="0"/>
              <a:t> 2</a:t>
            </a:r>
            <a:r>
              <a:rPr lang="sv-SE" dirty="0"/>
              <a:t>)</a:t>
            </a:r>
          </a:p>
          <a:p>
            <a:pPr lvl="2"/>
            <a:r>
              <a:rPr lang="sv-SE" dirty="0"/>
              <a:t>email: marcus.larsson@liu.se</a:t>
            </a:r>
          </a:p>
          <a:p>
            <a:pPr lvl="1"/>
            <a:r>
              <a:rPr lang="sv-SE" dirty="0"/>
              <a:t>Göran Salerud (</a:t>
            </a:r>
            <a:r>
              <a:rPr lang="sv-SE" dirty="0" err="1"/>
              <a:t>Customer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2, supervisor </a:t>
            </a:r>
            <a:r>
              <a:rPr lang="sv-SE" dirty="0" err="1"/>
              <a:t>group</a:t>
            </a:r>
            <a:r>
              <a:rPr lang="sv-SE" dirty="0"/>
              <a:t> 1)</a:t>
            </a:r>
          </a:p>
          <a:p>
            <a:pPr lvl="2"/>
            <a:r>
              <a:rPr lang="sv-SE" dirty="0"/>
              <a:t>email: goran.salerud@liu.se</a:t>
            </a:r>
          </a:p>
          <a:p>
            <a:pPr lvl="1"/>
            <a:r>
              <a:rPr lang="sv-SE" dirty="0"/>
              <a:t>Erika Larsson (</a:t>
            </a:r>
            <a:r>
              <a:rPr lang="sv-SE" dirty="0" err="1"/>
              <a:t>Educational</a:t>
            </a:r>
            <a:r>
              <a:rPr lang="sv-SE" dirty="0"/>
              <a:t> administrator)</a:t>
            </a:r>
          </a:p>
          <a:p>
            <a:pPr lvl="2"/>
            <a:r>
              <a:rPr lang="sv-SE" dirty="0"/>
              <a:t>email: erika.larsson@liu.se</a:t>
            </a:r>
          </a:p>
          <a:p>
            <a:pPr lvl="2"/>
            <a:r>
              <a:rPr lang="sv-SE" dirty="0" err="1"/>
              <a:t>phone</a:t>
            </a:r>
            <a:r>
              <a:rPr lang="sv-SE" dirty="0"/>
              <a:t>: 013-286775</a:t>
            </a:r>
          </a:p>
          <a:p>
            <a:pPr lvl="1"/>
            <a:r>
              <a:rPr lang="sv-SE" dirty="0"/>
              <a:t>Martin Hult (Expert on </a:t>
            </a:r>
            <a:r>
              <a:rPr lang="sv-SE" dirty="0" err="1"/>
              <a:t>programing</a:t>
            </a:r>
            <a:r>
              <a:rPr lang="sv-SE" dirty="0"/>
              <a:t>)</a:t>
            </a:r>
          </a:p>
          <a:p>
            <a:pPr lvl="2"/>
            <a:r>
              <a:rPr lang="sv-SE" dirty="0"/>
              <a:t>martin.o.hultman@liu.se</a:t>
            </a:r>
          </a:p>
          <a:p>
            <a:pPr lvl="2"/>
            <a:endParaRPr lang="sv-S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3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61648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Schedule at </a:t>
            </a:r>
            <a:r>
              <a:rPr lang="en-US" dirty="0" err="1"/>
              <a:t>TimeEdit</a:t>
            </a:r>
            <a:endParaRPr lang="en-US" dirty="0"/>
          </a:p>
          <a:p>
            <a:r>
              <a:rPr lang="en-US" dirty="0"/>
              <a:t>Meeting room booked every Monday 13:15-17:00:</a:t>
            </a:r>
          </a:p>
          <a:p>
            <a:pPr lvl="1"/>
            <a:r>
              <a:rPr lang="en-US" dirty="0"/>
              <a:t>Project group 1: IMT3 (floor 13)</a:t>
            </a:r>
          </a:p>
          <a:p>
            <a:pPr lvl="1"/>
            <a:r>
              <a:rPr lang="en-US" dirty="0"/>
              <a:t>Project group 2: IMT6 (floor 12) </a:t>
            </a:r>
          </a:p>
          <a:p>
            <a:r>
              <a:rPr lang="en-US" dirty="0"/>
              <a:t>Electronics and mechanics work shop when needed</a:t>
            </a:r>
          </a:p>
          <a:p>
            <a:r>
              <a:rPr lang="en-US" dirty="0"/>
              <a:t>Final presentation Dec 17 at 13:15-17:00 in IMT1</a:t>
            </a:r>
          </a:p>
          <a:p>
            <a:r>
              <a:rPr lang="en-US" dirty="0"/>
              <a:t>General course information can be found </a:t>
            </a:r>
            <a:br>
              <a:rPr lang="en-US" dirty="0"/>
            </a:br>
            <a:r>
              <a:rPr lang="en-US" dirty="0"/>
              <a:t>in the document </a:t>
            </a:r>
            <a:r>
              <a:rPr lang="en-US" i="1" dirty="0">
                <a:solidFill>
                  <a:srgbClr val="0070C0"/>
                </a:solidFill>
              </a:rPr>
              <a:t>Course_Information_TBMT14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4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537241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Course evaluation – KURT: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5</a:t>
            </a:fld>
            <a:endParaRPr lang="sv-SE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C85EB0-DA6B-40E3-BC97-AAFBDE491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210317"/>
              </p:ext>
            </p:extLst>
          </p:nvPr>
        </p:nvGraphicFramePr>
        <p:xfrm>
          <a:off x="2440432" y="2132447"/>
          <a:ext cx="2946400" cy="3474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176950275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64570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2915562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1" u="none" strike="noStrike" dirty="0">
                          <a:effectLst/>
                        </a:rPr>
                        <a:t>År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1" u="none" strike="noStrike" dirty="0">
                          <a:effectLst/>
                        </a:rPr>
                        <a:t>Svarsfrekvens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b="1" u="none" strike="noStrike" dirty="0">
                          <a:effectLst/>
                        </a:rPr>
                        <a:t>Betyg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185739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HT2017-2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23%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287574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(3 / 13)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431865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HT2016-2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31%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4.25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133893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(4 / 13)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956037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HT2015-2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16%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3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718245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(3 / 19)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685667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HT2014-2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39%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3.29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045905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(7 / 18)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157541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HT2013-2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40%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4.5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638180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(4 / 10)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405433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HT2012-2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75%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4.67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109798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(3 / 4)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079832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HT2011-2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44%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9818059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(4 / 9)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04829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HT2010-2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17%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5839689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(2 / 12)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322748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>
                          <a:effectLst/>
                        </a:rPr>
                        <a:t>HT2009-2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100%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3.83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055287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100" u="none" strike="noStrike" dirty="0">
                          <a:effectLst/>
                        </a:rPr>
                        <a:t>(6 / 6)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280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377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Course evaluation – Comments: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“Difficult to building hardware (electronics)”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“Difficult to communicate within the groups”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“Groups internally divided”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”Course teachers fail to notice conflicts within the groups”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“Competition between groups not always appreciated”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6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077905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Course evaluation – Actions: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Smaller groups (if possible)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Different projects with less focus on hardware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Schedule recurring meetings between </a:t>
            </a:r>
            <a:r>
              <a:rPr lang="en-US" b="1" dirty="0">
                <a:solidFill>
                  <a:srgbClr val="0070C0"/>
                </a:solidFill>
              </a:rPr>
              <a:t>project leader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b="1" dirty="0">
                <a:solidFill>
                  <a:srgbClr val="0070C0"/>
                </a:solidFill>
              </a:rPr>
              <a:t>project supervisor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Contact the project supervisor early if issues arises!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7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47897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Condensed course goal:</a:t>
            </a:r>
            <a:br>
              <a:rPr lang="en-US" dirty="0"/>
            </a:br>
            <a:br>
              <a:rPr lang="en-US" dirty="0"/>
            </a:br>
            <a:r>
              <a:rPr lang="en-US" i="1" dirty="0"/>
              <a:t>The goal is that each project group, using the </a:t>
            </a:r>
            <a:r>
              <a:rPr lang="en-US" i="1" dirty="0">
                <a:solidFill>
                  <a:srgbClr val="0070C0"/>
                </a:solidFill>
              </a:rPr>
              <a:t>LIPS model</a:t>
            </a:r>
            <a:r>
              <a:rPr lang="en-US" i="1" dirty="0"/>
              <a:t>, should be able to carry out good engineering and project work to meet </a:t>
            </a:r>
            <a:r>
              <a:rPr lang="en-US" i="1" dirty="0">
                <a:solidFill>
                  <a:srgbClr val="0070C0"/>
                </a:solidFill>
              </a:rPr>
              <a:t>customer requirements </a:t>
            </a:r>
            <a:r>
              <a:rPr lang="en-US" i="1" dirty="0"/>
              <a:t>as outlined by the project description. The total amount of work should, however, not exceed the </a:t>
            </a:r>
            <a:r>
              <a:rPr lang="en-US" i="1" dirty="0">
                <a:solidFill>
                  <a:srgbClr val="0070C0"/>
                </a:solidFill>
              </a:rPr>
              <a:t>resources given available </a:t>
            </a:r>
            <a:r>
              <a:rPr lang="en-US" i="1" dirty="0"/>
              <a:t>by the customer.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8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460183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 av li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39580"/>
            <a:ext cx="5904656" cy="442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err="1"/>
              <a:t>Biomedical</a:t>
            </a:r>
            <a:r>
              <a:rPr lang="sv-SE" b="1" dirty="0"/>
              <a:t> </a:t>
            </a:r>
            <a:r>
              <a:rPr lang="sv-SE" b="1" dirty="0" err="1"/>
              <a:t>Engineering</a:t>
            </a:r>
            <a:r>
              <a:rPr lang="sv-SE" b="1" dirty="0"/>
              <a:t> - Project Course</a:t>
            </a:r>
            <a:br>
              <a:rPr lang="sv-SE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LIPS model   -  CDIO</a:t>
            </a:r>
            <a:br>
              <a:rPr lang="en-US" dirty="0"/>
            </a:br>
            <a:endParaRPr lang="en-US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D053-2BF8-42DD-A080-ABD0C2C8396F}" type="slidenum">
              <a:rPr lang="sv-SE" altLang="en-US" smtClean="0"/>
              <a:pPr/>
              <a:t>9</a:t>
            </a:fld>
            <a:endParaRPr lang="sv-SE" alt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3203848" y="1886275"/>
            <a:ext cx="144016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683521" y="1886275"/>
            <a:ext cx="144016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870970" y="1886275"/>
            <a:ext cx="288032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067944" y="1814267"/>
            <a:ext cx="1584176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>
            <a:hlinkClick r:id="rId3"/>
          </p:cNvPr>
          <p:cNvSpPr txBox="1"/>
          <p:nvPr/>
        </p:nvSpPr>
        <p:spPr>
          <a:xfrm>
            <a:off x="5454859" y="5727368"/>
            <a:ext cx="3389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http://www.lips.isy.liu.se/en/</a:t>
            </a:r>
          </a:p>
        </p:txBody>
      </p:sp>
    </p:spTree>
    <p:extLst>
      <p:ext uri="{BB962C8B-B14F-4D97-AF65-F5344CB8AC3E}">
        <p14:creationId xmlns:p14="http://schemas.microsoft.com/office/powerpoint/2010/main" val="137674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LIU Färger 3">
      <a:dk1>
        <a:sysClr val="windowText" lastClr="000000"/>
      </a:dk1>
      <a:lt1>
        <a:sysClr val="window" lastClr="FFFFFF"/>
      </a:lt1>
      <a:dk2>
        <a:srgbClr val="646464"/>
      </a:dk2>
      <a:lt2>
        <a:srgbClr val="C8C8C8"/>
      </a:lt2>
      <a:accent1>
        <a:srgbClr val="1BC8A6"/>
      </a:accent1>
      <a:accent2>
        <a:srgbClr val="43D9C0"/>
      </a:accent2>
      <a:accent3>
        <a:srgbClr val="70E4D2"/>
      </a:accent3>
      <a:accent4>
        <a:srgbClr val="A5F0E4"/>
      </a:accent4>
      <a:accent5>
        <a:srgbClr val="C3F3EC"/>
      </a:accent5>
      <a:accent6>
        <a:srgbClr val="1EBCC8"/>
      </a:accent6>
      <a:hlink>
        <a:srgbClr val="14A3E1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9E7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>
            <a:latin typeface="Georgia"/>
            <a:cs typeface="Georgi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-template-EN" id="{2A10D328-3263-494E-BA6E-DCE85FF6DD20}" vid="{BF2FCDDC-375A-B14D-A7E0-3BE951CBD76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54AD5757B719409D9D1CAD4736820F" ma:contentTypeVersion="4" ma:contentTypeDescription="Create a new document." ma:contentTypeScope="" ma:versionID="8e4f6c7a9aa5e21da255ea3c13d74104">
  <xsd:schema xmlns:xsd="http://www.w3.org/2001/XMLSchema" xmlns:xs="http://www.w3.org/2001/XMLSchema" xmlns:p="http://schemas.microsoft.com/office/2006/metadata/properties" xmlns:ns2="74b9d692-e1fa-4f4d-98a7-d93960a025ae" xmlns:ns3="1b7bd7e7-78ac-41f5-a4b5-e066083f3c19" targetNamespace="http://schemas.microsoft.com/office/2006/metadata/properties" ma:root="true" ma:fieldsID="b42a583d667e7c1008d53f007ce0f333" ns2:_="" ns3:_="">
    <xsd:import namespace="74b9d692-e1fa-4f4d-98a7-d93960a025ae"/>
    <xsd:import namespace="1b7bd7e7-78ac-41f5-a4b5-e066083f3c19"/>
    <xsd:element name="properties">
      <xsd:complexType>
        <xsd:sequence>
          <xsd:element name="documentManagement">
            <xsd:complexType>
              <xsd:all>
                <xsd:element ref="ns2:_lisam_Description" minOccurs="0"/>
                <xsd:element ref="ns3:_lisam_PublishedVersion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b9d692-e1fa-4f4d-98a7-d93960a025ae" elementFormDefault="qualified">
    <xsd:import namespace="http://schemas.microsoft.com/office/2006/documentManagement/types"/>
    <xsd:import namespace="http://schemas.microsoft.com/office/infopath/2007/PartnerControls"/>
    <xsd:element name="_lisam_Description" ma:index="8" nillable="true" ma:displayName="Description" ma:internalName="_lisam_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bd7e7-78ac-41f5-a4b5-e066083f3c19" elementFormDefault="qualified">
    <xsd:import namespace="http://schemas.microsoft.com/office/2006/documentManagement/types"/>
    <xsd:import namespace="http://schemas.microsoft.com/office/infopath/2007/PartnerControls"/>
    <xsd:element name="_lisam_PublishedVersion" ma:index="9" nillable="true" ma:displayName="Published Version" ma:internalName="_lisam_PublishedVersion">
      <xsd:simpleType>
        <xsd:restriction base="dms:Text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lisam_Description xmlns="74b9d692-e1fa-4f4d-98a7-d93960a025ae" xsi:nil="true"/>
    <_lisam_PublishedVersion xmlns="1b7bd7e7-78ac-41f5-a4b5-e066083f3c19" xsi:nil="true"/>
  </documentManagement>
</p:properties>
</file>

<file path=customXml/itemProps1.xml><?xml version="1.0" encoding="utf-8"?>
<ds:datastoreItem xmlns:ds="http://schemas.openxmlformats.org/officeDocument/2006/customXml" ds:itemID="{3A0B06B2-4B91-4F27-AB31-DF1E992C7705}"/>
</file>

<file path=customXml/itemProps2.xml><?xml version="1.0" encoding="utf-8"?>
<ds:datastoreItem xmlns:ds="http://schemas.openxmlformats.org/officeDocument/2006/customXml" ds:itemID="{3A45E48E-C653-4271-AF29-90A5947DFB27}"/>
</file>

<file path=customXml/itemProps3.xml><?xml version="1.0" encoding="utf-8"?>
<ds:datastoreItem xmlns:ds="http://schemas.openxmlformats.org/officeDocument/2006/customXml" ds:itemID="{A04DD9B2-EC5E-4022-B003-9526D01E991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967</Words>
  <Application>Microsoft Office PowerPoint</Application>
  <PresentationFormat>On-screen Show (4:3)</PresentationFormat>
  <Paragraphs>204</Paragraphs>
  <Slides>23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Georgia</vt:lpstr>
      <vt:lpstr>Times New Roman</vt:lpstr>
      <vt:lpstr>Wingdings</vt:lpstr>
      <vt:lpstr>Office-tema</vt:lpstr>
      <vt:lpstr>Biomedical Engineering - Project Course TBMT14</vt:lpstr>
      <vt:lpstr>Biomedical Engineering - Project Course </vt:lpstr>
      <vt:lpstr>Biomedical Engineering - Project Course </vt:lpstr>
      <vt:lpstr>Biomedical Engineering - Project Course </vt:lpstr>
      <vt:lpstr>Biomedical Engineering - Project Course </vt:lpstr>
      <vt:lpstr>Biomedical Engineering - Project Course </vt:lpstr>
      <vt:lpstr>Biomedical Engineering - Project Course </vt:lpstr>
      <vt:lpstr>Biomedical Engineering - Project Course </vt:lpstr>
      <vt:lpstr>Biomedical Engineering - Project Course </vt:lpstr>
      <vt:lpstr>Biomedical Engineering - Project Course </vt:lpstr>
      <vt:lpstr>Biomedical Engineering - Project Course </vt:lpstr>
      <vt:lpstr>Biomedical Engineering - Project Course </vt:lpstr>
      <vt:lpstr>Biomedical Engineering - Project Course </vt:lpstr>
      <vt:lpstr>Biomedical Engineering - Project Course </vt:lpstr>
      <vt:lpstr>Biomedical Engineering - Project Course </vt:lpstr>
      <vt:lpstr>Biomedical Engineering - Project Course </vt:lpstr>
      <vt:lpstr>Biomedical Engineering - Project Course </vt:lpstr>
      <vt:lpstr>Biomedical Engineering - Project Course </vt:lpstr>
      <vt:lpstr>Biomedical Engineering - Project Course </vt:lpstr>
      <vt:lpstr>Biomedical Engineering - Project Course </vt:lpstr>
      <vt:lpstr>Biomedical Engineering - Project Course </vt:lpstr>
      <vt:lpstr>Biomedical Engineering - Project Course </vt:lpstr>
      <vt:lpstr>PowerPoint Presentation</vt:lpstr>
    </vt:vector>
  </TitlesOfParts>
  <Company>Linköpings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Marcus Larsson</dc:creator>
  <cp:lastModifiedBy>Marcus Larsson</cp:lastModifiedBy>
  <cp:revision>16</cp:revision>
  <dcterms:created xsi:type="dcterms:W3CDTF">2016-08-29T07:03:45Z</dcterms:created>
  <dcterms:modified xsi:type="dcterms:W3CDTF">2018-09-07T13:54:58Z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0x0101001354AD5757B719409D9D1CAD4736820F</vt:lpwstr>
  </property>
</Properties>
</file>